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318" r:id="rId3"/>
    <p:sldId id="306" r:id="rId4"/>
    <p:sldId id="302" r:id="rId5"/>
    <p:sldId id="272" r:id="rId6"/>
    <p:sldId id="307" r:id="rId7"/>
    <p:sldId id="312" r:id="rId8"/>
    <p:sldId id="293" r:id="rId9"/>
    <p:sldId id="292" r:id="rId10"/>
    <p:sldId id="290" r:id="rId11"/>
    <p:sldId id="309" r:id="rId12"/>
    <p:sldId id="308" r:id="rId13"/>
    <p:sldId id="310" r:id="rId14"/>
    <p:sldId id="301" r:id="rId15"/>
    <p:sldId id="294" r:id="rId16"/>
    <p:sldId id="311" r:id="rId17"/>
    <p:sldId id="313" r:id="rId18"/>
    <p:sldId id="295" r:id="rId19"/>
    <p:sldId id="284" r:id="rId20"/>
    <p:sldId id="298" r:id="rId21"/>
    <p:sldId id="281" r:id="rId22"/>
    <p:sldId id="299" r:id="rId23"/>
    <p:sldId id="314" r:id="rId24"/>
    <p:sldId id="297" r:id="rId25"/>
    <p:sldId id="315" r:id="rId26"/>
    <p:sldId id="300" r:id="rId27"/>
    <p:sldId id="276" r:id="rId28"/>
    <p:sldId id="277" r:id="rId29"/>
    <p:sldId id="291" r:id="rId30"/>
    <p:sldId id="268" r:id="rId31"/>
    <p:sldId id="317" r:id="rId32"/>
    <p:sldId id="287" r:id="rId33"/>
    <p:sldId id="3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3E1C"/>
    <a:srgbClr val="244072"/>
    <a:srgbClr val="A26334"/>
    <a:srgbClr val="C26314"/>
    <a:srgbClr val="C65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14" y="84"/>
      </p:cViewPr>
      <p:guideLst>
        <p:guide orient="horz" pos="2160"/>
        <p:guide pos="3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69CC-849C-41E4-ABE8-6DC2DE376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6602C-4BA4-4DAE-B915-58E4DF946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492DC-8461-4836-9E21-524DCC85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C7D34-A0FD-4074-B078-B3BA7503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A2DEB-DB21-407E-8413-111EE542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60F4BD-D618-46FE-A21E-4D01A7E8252A}"/>
              </a:ext>
            </a:extLst>
          </p:cNvPr>
          <p:cNvSpPr/>
          <p:nvPr userDrawn="1"/>
        </p:nvSpPr>
        <p:spPr>
          <a:xfrm>
            <a:off x="0" y="2000352"/>
            <a:ext cx="12192001" cy="40956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A8E738-65A4-408A-B7B1-B63AB06DB398}"/>
              </a:ext>
            </a:extLst>
          </p:cNvPr>
          <p:cNvGrpSpPr/>
          <p:nvPr userDrawn="1"/>
        </p:nvGrpSpPr>
        <p:grpSpPr>
          <a:xfrm>
            <a:off x="2650114" y="2314574"/>
            <a:ext cx="6891772" cy="3800475"/>
            <a:chOff x="705301" y="2052365"/>
            <a:chExt cx="5603844" cy="309024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E917C65-B15F-44F1-B244-F15B84D4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01" y="2052365"/>
              <a:ext cx="5603844" cy="30902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B851EE-FA6A-48C5-BC65-7F259D86C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843" y="2298120"/>
              <a:ext cx="4484760" cy="247312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6577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DB23-F30D-4CC5-8411-7C44E06D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3A959-CC93-4F3C-8A3F-8E784D74F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B013D-64E4-4C06-BFA8-F16F9F1D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A2ED4-C5D4-4EF7-9D54-03E2F4233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CB409-BD9C-4D48-8465-FF82F459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F06454-F795-403D-9076-E42B98BD12A4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5B04B4-88E1-4325-AD07-B54AB6179D2A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223A44-F2B7-44CC-BDC7-16983D25995A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5462190-5DA2-476E-A460-8FD4B29BC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2152774-1778-4CAB-BF76-26F46FF7F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85145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357770-8BAD-4844-961C-A1622014AA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F6C07-159E-44FC-99AA-A00C2D1C8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BECF2-A395-401A-81FE-39567DB2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C221-93CC-4CB3-8072-CF99F731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B178-2CD0-406F-8352-F427C777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800DB2-FCD1-4F4E-8982-9040BD5C83B1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7EE9BE-265B-403E-9148-E040253F2BED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9F59F1F-CE37-45C2-814D-969418F30935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49F4CB4-5F23-4C71-9C19-48DBA8A4C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755F92A-2289-459F-9399-87883D40D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01284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2522-E4AF-4110-82D8-00BB58DD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AC4F-7C3C-40D0-9D30-C3A0A655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BD227-04A8-4603-B3B3-17A54A80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5252B-9A7B-455A-9C62-75D03789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0A3AC-E733-415D-9487-7BAF75BA2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EA1FDA-A5E1-49F8-9CB7-D0B41296E005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1D0881-B55D-4210-9F2F-2C428AACDA8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EFD77D-7805-4576-9F40-A7E70B96B358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DBB4F94-A864-48D5-B145-2D484AE6E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4482EDC-4E6D-46C1-B948-D663712EC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76105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AB70-778D-4C38-AFFB-AA297DBCD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E1E48-E90B-48CC-ADB4-7A4456D29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7637-4C97-4DFC-A029-AE50699E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2CF88-A562-4F05-BECB-EEE320A1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4FAFF-3B0C-4ED6-B0D8-848974837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BC5258-447E-4367-9DE8-EE70BF66D945}"/>
              </a:ext>
            </a:extLst>
          </p:cNvPr>
          <p:cNvSpPr/>
          <p:nvPr userDrawn="1"/>
        </p:nvSpPr>
        <p:spPr>
          <a:xfrm>
            <a:off x="0" y="2000352"/>
            <a:ext cx="12192001" cy="40956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8FF68E-82E2-473E-831A-1AB5C45D9B15}"/>
              </a:ext>
            </a:extLst>
          </p:cNvPr>
          <p:cNvGrpSpPr/>
          <p:nvPr userDrawn="1"/>
        </p:nvGrpSpPr>
        <p:grpSpPr>
          <a:xfrm>
            <a:off x="2650114" y="2314574"/>
            <a:ext cx="6891772" cy="3800475"/>
            <a:chOff x="705301" y="2052365"/>
            <a:chExt cx="5603844" cy="309024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2C066DC-C313-4EE1-87F8-E03000A4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01" y="2052365"/>
              <a:ext cx="5603844" cy="30902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D3C7616-A17C-40B7-83FA-E7BDDF866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843" y="2298120"/>
              <a:ext cx="4484760" cy="247312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1566320-9AD8-453A-80ED-5CDD2FCE8FA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009649" y="1409700"/>
            <a:ext cx="10553699" cy="441146"/>
          </a:xfrm>
        </p:spPr>
        <p:txBody>
          <a:bodyPr/>
          <a:lstStyle/>
          <a:p>
            <a:pPr algn="l"/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99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EB98-C781-4ECC-A85F-ADEB22CA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63F44-0817-4D47-989B-721D72F13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A1D0E-578E-4031-BA4B-B614AE22E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5F6AE-8C1E-4B79-B78C-3BB16F7B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E300D3-FA5A-461B-A5C7-F45CE9584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9474D-8B5E-4F79-9B4A-48B297C6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9B8E6D-D02E-4A54-A6B0-1965B397A6C5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8F744A-0CD9-4178-A01D-661C43A8E098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9EBDEB-98EC-4755-8D29-2FBDBFA22EF9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6C1BC84-059B-4E4D-AA31-3A366D73E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47D49E1-132D-46C0-B89B-913B94744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17470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F92CE-B015-44DA-95CE-CBE302B5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7F506-A8DA-4C86-A544-3DE6F8A13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6EA68-0452-4A44-83DE-98684E391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6B579-AEBB-4D9C-89B7-D82862A51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2B7B2-FAE5-4B76-B45C-95B38E3E4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455E2-850C-4232-A524-4B1569D7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C9CEFA-AF40-4C9F-9699-79E0572C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4AD01-BBEC-44DA-9E06-12EAC953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3E0F42-2B37-4972-9BC2-B16A65FF631A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2B1617-DF0C-4EC1-A665-1BC2B2EBFB96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DA8F3E3-3343-4CFC-94EB-314B7C696D0A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117E61D-AC5F-4391-B1D4-7706FD966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B862DA2-B617-4735-A124-DF4CB0482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25561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F66BF-9800-4D30-B1CB-5CFB6DA7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8CC377-CE04-47B5-9E02-FE68E981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33F141-3B64-4A16-96AE-4666D326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FCD43-7B66-4352-98E0-D14124E3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79D422-689D-4E55-B5EA-8E5A5255EDC1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966F15-8002-456C-9577-6D49FC7D1CB7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EB3100-8839-4966-97EC-7CC0A918F0A8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41E8894-14C0-4F7E-968F-C73F27DD8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C439C5E-7129-4704-B381-0F3A86368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71054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92E29-7716-48FC-8C08-1853C6D8D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6D73A-B50C-4071-9E97-EAB1330E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D7809-C288-43E4-A5F6-A3206DD2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CA8A79-A0DD-4B8A-9ADE-F846B2619FEE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67D514-198A-4178-A7AF-22CE24DC949B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B20ED1C-80FC-4415-8C15-A2399DB33F27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D0BB832-B428-4EA3-9E0A-A3F87A175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23AED9E-4396-44BB-82AD-41C090D93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651941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E8D4-817F-48CD-B1EB-AFDB7E52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6FE33-F70F-41E7-A3C6-8632C4D29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21AB8-60D2-4AEC-ACF0-929DAEFA7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93258-5737-4D9D-8337-D1C4983D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ED91D-1D4A-47B1-80CE-59BAA331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96577-D9D0-4FEB-B1D2-85D38729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98B59B-18D3-491E-A498-9A92A04B7F9A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12025C-0679-4994-A16A-1E1F6E6109B8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8B5FA30-F5B3-4ECC-B5B6-164939C712B7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0D2184D-8269-4A62-BD60-69B6EDBE86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DC8774D-A03D-410F-90EB-F1D27AA7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55888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0CD0-D887-4BC2-A1F5-275928164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DE5C1D-EA03-4237-886C-949CEE7AE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4E72B-5097-48C2-9CA5-9D1777F28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4D5C7-9D66-4C1E-A8BA-8FF532E5D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58843-4054-4BFE-B199-4C84BAA4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156A9-14E7-4D12-9561-F9BD770B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C4504D-9DDC-487F-8038-5E2DCBEFB007}"/>
              </a:ext>
            </a:extLst>
          </p:cNvPr>
          <p:cNvGrpSpPr/>
          <p:nvPr userDrawn="1"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24382B-F502-455F-86E1-7B9398F0A9F7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1678F7-D339-4169-BCDF-F3135F40BBB0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9710856-EDD0-4DE8-9140-CEA037FFE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6D782CC-EE1D-4D92-B829-82F15B630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46379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D7DD8-4D23-454A-B933-0935B2DBF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16DFF-F004-431E-AFC4-618987C4E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1F69B-4654-462F-B497-900A8AE5B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89F18-586E-4B97-8EEA-25E99A190A8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02C0D-9C7F-412A-857B-84E528E59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B224E-E3E8-4709-954D-A19202370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DA83B-C71A-4208-9071-1761995F3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08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netwrix.com/2018/04/18/how-to-manage-file-system-acls-with-powershell-script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fvKKdIzJCw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fvKKdIzJCw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skatterbrainz.wordpres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BC37A6-A9E2-430F-B464-546F39511A47}"/>
              </a:ext>
            </a:extLst>
          </p:cNvPr>
          <p:cNvSpPr/>
          <p:nvPr/>
        </p:nvSpPr>
        <p:spPr>
          <a:xfrm>
            <a:off x="0" y="2000352"/>
            <a:ext cx="12192001" cy="40956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6F31B2-E486-4766-BC02-00A2EC939551}"/>
              </a:ext>
            </a:extLst>
          </p:cNvPr>
          <p:cNvGrpSpPr/>
          <p:nvPr/>
        </p:nvGrpSpPr>
        <p:grpSpPr>
          <a:xfrm>
            <a:off x="2650114" y="2314574"/>
            <a:ext cx="6891772" cy="3800475"/>
            <a:chOff x="705301" y="2052365"/>
            <a:chExt cx="5603844" cy="3090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D50E36-125B-4889-9742-7A02261A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301" y="2052365"/>
              <a:ext cx="5603844" cy="30902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DA39CA-79F5-4FF0-983B-DC4190F8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843" y="2298120"/>
              <a:ext cx="4484760" cy="247312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94B1EF-931E-4417-B3C4-DC026D1A5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650" y="295275"/>
            <a:ext cx="10553700" cy="1114425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latin typeface="Candara" panose="020E0502030303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Don’t Reinvent Another Wheel (if you don’t have to)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80490-B370-4519-A6A4-9CF3BB0C7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9649" y="1409700"/>
            <a:ext cx="10553699" cy="441146"/>
          </a:xfrm>
        </p:spPr>
        <p:txBody>
          <a:bodyPr/>
          <a:lstStyle/>
          <a:p>
            <a:pPr algn="l"/>
            <a:r>
              <a:rPr lang="en-US" dirty="0">
                <a:latin typeface="Candara" panose="020E0502030303020204" pitchFamily="34" charset="0"/>
              </a:rPr>
              <a:t>Why Use PowerShell Modules – David Stein</a:t>
            </a:r>
          </a:p>
        </p:txBody>
      </p:sp>
    </p:spTree>
    <p:extLst>
      <p:ext uri="{BB962C8B-B14F-4D97-AF65-F5344CB8AC3E}">
        <p14:creationId xmlns:p14="http://schemas.microsoft.com/office/powerpoint/2010/main" val="327633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PowerShell Modules: Access to the World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17364-B1EB-42DA-89B9-E91E6B35924D}"/>
              </a:ext>
            </a:extLst>
          </p:cNvPr>
          <p:cNvGrpSpPr/>
          <p:nvPr/>
        </p:nvGrpSpPr>
        <p:grpSpPr>
          <a:xfrm>
            <a:off x="1691" y="5748925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D0D68A-3BC7-469C-9421-69F046C5B26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56DEF-9091-45BF-BE62-6D7678804AF4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2926DD-A250-4A44-BE8C-E4B459BD0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9997804-A1E2-4116-847C-DBC3929B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D4C16FD-3A1C-4894-856D-1DC9D082BCCF}"/>
              </a:ext>
            </a:extLst>
          </p:cNvPr>
          <p:cNvSpPr/>
          <p:nvPr/>
        </p:nvSpPr>
        <p:spPr>
          <a:xfrm>
            <a:off x="5076825" y="3164896"/>
            <a:ext cx="1476375" cy="904875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PowerShell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AAB48-0517-4D04-A9A6-80A6CDAF0395}"/>
              </a:ext>
            </a:extLst>
          </p:cNvPr>
          <p:cNvSpPr txBox="1"/>
          <p:nvPr/>
        </p:nvSpPr>
        <p:spPr>
          <a:xfrm>
            <a:off x="2533650" y="2133600"/>
            <a:ext cx="16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ActiveDirectory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B2E11-DC92-4510-985C-A8260AFD0C32}"/>
              </a:ext>
            </a:extLst>
          </p:cNvPr>
          <p:cNvSpPr txBox="1"/>
          <p:nvPr/>
        </p:nvSpPr>
        <p:spPr>
          <a:xfrm>
            <a:off x="2066925" y="2576512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53CB2B-4F66-42BD-89BC-6291D6CD01A1}"/>
              </a:ext>
            </a:extLst>
          </p:cNvPr>
          <p:cNvSpPr txBox="1"/>
          <p:nvPr/>
        </p:nvSpPr>
        <p:spPr>
          <a:xfrm>
            <a:off x="3315855" y="2623613"/>
            <a:ext cx="109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Office365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62A134-1391-44BA-A64F-7237808464CC}"/>
              </a:ext>
            </a:extLst>
          </p:cNvPr>
          <p:cNvSpPr txBox="1"/>
          <p:nvPr/>
        </p:nvSpPr>
        <p:spPr>
          <a:xfrm>
            <a:off x="5457825" y="2133600"/>
            <a:ext cx="79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Intune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A6662-C9E7-4829-A781-5020C03076BE}"/>
              </a:ext>
            </a:extLst>
          </p:cNvPr>
          <p:cNvSpPr txBox="1"/>
          <p:nvPr/>
        </p:nvSpPr>
        <p:spPr>
          <a:xfrm>
            <a:off x="2071049" y="3317070"/>
            <a:ext cx="99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AzureAD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F4D8A-D331-4B4D-BD60-A4455BFD2AD0}"/>
              </a:ext>
            </a:extLst>
          </p:cNvPr>
          <p:cNvSpPr txBox="1"/>
          <p:nvPr/>
        </p:nvSpPr>
        <p:spPr>
          <a:xfrm>
            <a:off x="2428082" y="3990975"/>
            <a:ext cx="114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SQLServer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EE1C93-3248-4D0E-B1C1-0EAFD072D8EF}"/>
              </a:ext>
            </a:extLst>
          </p:cNvPr>
          <p:cNvSpPr txBox="1"/>
          <p:nvPr/>
        </p:nvSpPr>
        <p:spPr>
          <a:xfrm>
            <a:off x="3511071" y="4970478"/>
            <a:ext cx="78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Oracle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06925A-EC69-44E5-96D5-ED451F715724}"/>
              </a:ext>
            </a:extLst>
          </p:cNvPr>
          <p:cNvSpPr txBox="1"/>
          <p:nvPr/>
        </p:nvSpPr>
        <p:spPr>
          <a:xfrm>
            <a:off x="7562145" y="2528547"/>
            <a:ext cx="7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8246AF-BF44-4D21-877E-3AB2F196E63A}"/>
              </a:ext>
            </a:extLst>
          </p:cNvPr>
          <p:cNvSpPr txBox="1"/>
          <p:nvPr/>
        </p:nvSpPr>
        <p:spPr>
          <a:xfrm>
            <a:off x="8809674" y="3703266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04D8F6-CA93-4714-96DA-F414B2E5E84E}"/>
              </a:ext>
            </a:extLst>
          </p:cNvPr>
          <p:cNvSpPr txBox="1"/>
          <p:nvPr/>
        </p:nvSpPr>
        <p:spPr>
          <a:xfrm>
            <a:off x="6673795" y="4608276"/>
            <a:ext cx="9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VMware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5A2E44-D6A2-4700-839D-9D1A1FAF13B4}"/>
              </a:ext>
            </a:extLst>
          </p:cNvPr>
          <p:cNvSpPr txBox="1"/>
          <p:nvPr/>
        </p:nvSpPr>
        <p:spPr>
          <a:xfrm>
            <a:off x="7535510" y="3256479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8BC8A-0610-41DC-A273-33F28EB92E4F}"/>
              </a:ext>
            </a:extLst>
          </p:cNvPr>
          <p:cNvSpPr txBox="1"/>
          <p:nvPr/>
        </p:nvSpPr>
        <p:spPr>
          <a:xfrm>
            <a:off x="6619875" y="535305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XML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1E367C-1606-41A6-AC7B-0B47EB1B21EF}"/>
              </a:ext>
            </a:extLst>
          </p:cNvPr>
          <p:cNvSpPr txBox="1"/>
          <p:nvPr/>
        </p:nvSpPr>
        <p:spPr>
          <a:xfrm>
            <a:off x="7046336" y="388806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BFB8F6-39B7-48A8-8BAD-596623315588}"/>
              </a:ext>
            </a:extLst>
          </p:cNvPr>
          <p:cNvSpPr txBox="1"/>
          <p:nvPr/>
        </p:nvSpPr>
        <p:spPr>
          <a:xfrm>
            <a:off x="1902529" y="4510064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SystemCenter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8C4894-F4BE-44F9-BB88-1102E6B0B4FF}"/>
              </a:ext>
            </a:extLst>
          </p:cNvPr>
          <p:cNvSpPr txBox="1"/>
          <p:nvPr/>
        </p:nvSpPr>
        <p:spPr>
          <a:xfrm>
            <a:off x="4476507" y="4317083"/>
            <a:ext cx="116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ConfigMgr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6B1681-8E2F-4B56-B405-318B906F12E7}"/>
              </a:ext>
            </a:extLst>
          </p:cNvPr>
          <p:cNvSpPr txBox="1"/>
          <p:nvPr/>
        </p:nvSpPr>
        <p:spPr>
          <a:xfrm>
            <a:off x="5163801" y="4896077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MicrosoftTeams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0DF98C-0D9A-43FF-8DB6-29CAD1B9B44E}"/>
              </a:ext>
            </a:extLst>
          </p:cNvPr>
          <p:cNvSpPr txBox="1"/>
          <p:nvPr/>
        </p:nvSpPr>
        <p:spPr>
          <a:xfrm>
            <a:off x="4042139" y="1825726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Exchange/EOL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C6CB2-D708-4AB9-827C-2D5E813CB5C4}"/>
              </a:ext>
            </a:extLst>
          </p:cNvPr>
          <p:cNvSpPr txBox="1"/>
          <p:nvPr/>
        </p:nvSpPr>
        <p:spPr>
          <a:xfrm>
            <a:off x="8867775" y="210728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3A2E1-58BA-49B3-BE1E-82A1D592FB5F}"/>
              </a:ext>
            </a:extLst>
          </p:cNvPr>
          <p:cNvSpPr txBox="1"/>
          <p:nvPr/>
        </p:nvSpPr>
        <p:spPr>
          <a:xfrm>
            <a:off x="8867775" y="316489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9847AC-771C-4147-A1CB-F4816891C122}"/>
              </a:ext>
            </a:extLst>
          </p:cNvPr>
          <p:cNvSpPr txBox="1"/>
          <p:nvPr/>
        </p:nvSpPr>
        <p:spPr>
          <a:xfrm>
            <a:off x="1271369" y="3648289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7DD5C5-F8A1-46BE-BC27-E39B408FE763}"/>
              </a:ext>
            </a:extLst>
          </p:cNvPr>
          <p:cNvSpPr txBox="1"/>
          <p:nvPr/>
        </p:nvSpPr>
        <p:spPr>
          <a:xfrm>
            <a:off x="8890726" y="4711411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Hyper-V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D2A17-16D5-49B6-9817-70D8DF0BB62E}"/>
              </a:ext>
            </a:extLst>
          </p:cNvPr>
          <p:cNvSpPr txBox="1"/>
          <p:nvPr/>
        </p:nvSpPr>
        <p:spPr>
          <a:xfrm>
            <a:off x="3798575" y="455185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Linux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5A9E1-BB5C-426E-AB32-9B8E346FDAD3}"/>
              </a:ext>
            </a:extLst>
          </p:cNvPr>
          <p:cNvSpPr txBox="1"/>
          <p:nvPr/>
        </p:nvSpPr>
        <p:spPr>
          <a:xfrm>
            <a:off x="6519036" y="1841295"/>
            <a:ext cx="83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37A1B8-6495-4F0F-9A6F-E527D0CE4B59}"/>
              </a:ext>
            </a:extLst>
          </p:cNvPr>
          <p:cNvSpPr txBox="1"/>
          <p:nvPr/>
        </p:nvSpPr>
        <p:spPr>
          <a:xfrm>
            <a:off x="3743500" y="368403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631D53-8BFE-4CBD-A701-07E31EBA08B3}"/>
              </a:ext>
            </a:extLst>
          </p:cNvPr>
          <p:cNvSpPr txBox="1"/>
          <p:nvPr/>
        </p:nvSpPr>
        <p:spPr>
          <a:xfrm>
            <a:off x="4561354" y="52688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DHCP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381CB-289E-4843-845A-93F699BF96F4}"/>
              </a:ext>
            </a:extLst>
          </p:cNvPr>
          <p:cNvSpPr txBox="1"/>
          <p:nvPr/>
        </p:nvSpPr>
        <p:spPr>
          <a:xfrm>
            <a:off x="8367900" y="2960390"/>
            <a:ext cx="49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Jira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42514-DA82-4404-9597-62CD51B79D0D}"/>
              </a:ext>
            </a:extLst>
          </p:cNvPr>
          <p:cNvSpPr txBox="1"/>
          <p:nvPr/>
        </p:nvSpPr>
        <p:spPr>
          <a:xfrm>
            <a:off x="7760316" y="186283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Chocolatey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B1B7BC-17DC-4C90-8619-62C5E651BF82}"/>
              </a:ext>
            </a:extLst>
          </p:cNvPr>
          <p:cNvSpPr txBox="1"/>
          <p:nvPr/>
        </p:nvSpPr>
        <p:spPr>
          <a:xfrm>
            <a:off x="4465387" y="2476613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SharePoint/SPOL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F7C4E6-5C40-436C-9A14-CAC17D45480D}"/>
              </a:ext>
            </a:extLst>
          </p:cNvPr>
          <p:cNvSpPr txBox="1"/>
          <p:nvPr/>
        </p:nvSpPr>
        <p:spPr>
          <a:xfrm>
            <a:off x="3566342" y="3195865"/>
            <a:ext cx="106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OneDrive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4896D0-2BD9-4A1C-B4C8-E4209EFDF378}"/>
              </a:ext>
            </a:extLst>
          </p:cNvPr>
          <p:cNvSpPr txBox="1"/>
          <p:nvPr/>
        </p:nvSpPr>
        <p:spPr>
          <a:xfrm>
            <a:off x="6390648" y="2316761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CosmosDB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76AB4D-29E9-4F16-8382-5990FEA671A3}"/>
              </a:ext>
            </a:extLst>
          </p:cNvPr>
          <p:cNvSpPr txBox="1"/>
          <p:nvPr/>
        </p:nvSpPr>
        <p:spPr>
          <a:xfrm>
            <a:off x="2066925" y="5195161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AzureStack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68AF44-52A8-4AE6-860A-A2B1198338C4}"/>
              </a:ext>
            </a:extLst>
          </p:cNvPr>
          <p:cNvSpPr txBox="1"/>
          <p:nvPr/>
        </p:nvSpPr>
        <p:spPr>
          <a:xfrm>
            <a:off x="7496692" y="5060048"/>
            <a:ext cx="18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WindowsInstaller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4D6BE5-8FCA-4D2A-8D4D-AA5E8F56CF92}"/>
              </a:ext>
            </a:extLst>
          </p:cNvPr>
          <p:cNvSpPr txBox="1"/>
          <p:nvPr/>
        </p:nvSpPr>
        <p:spPr>
          <a:xfrm>
            <a:off x="7736695" y="381797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63D68E-3EFF-45AA-851D-23599C659B19}"/>
              </a:ext>
            </a:extLst>
          </p:cNvPr>
          <p:cNvSpPr txBox="1"/>
          <p:nvPr/>
        </p:nvSpPr>
        <p:spPr>
          <a:xfrm>
            <a:off x="5801331" y="4499001"/>
            <a:ext cx="53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CD1A6EF-36CA-4D1D-990B-621AE1357451}"/>
              </a:ext>
            </a:extLst>
          </p:cNvPr>
          <p:cNvSpPr txBox="1"/>
          <p:nvPr/>
        </p:nvSpPr>
        <p:spPr>
          <a:xfrm>
            <a:off x="8867775" y="2709725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GoogleCloud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C513B9-11D0-4AB8-9385-68353094D632}"/>
              </a:ext>
            </a:extLst>
          </p:cNvPr>
          <p:cNvSpPr txBox="1"/>
          <p:nvPr/>
        </p:nvSpPr>
        <p:spPr>
          <a:xfrm>
            <a:off x="1242131" y="2927342"/>
            <a:ext cx="63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C0ED79-4F80-4DCF-9403-D6F2631FA1EC}"/>
              </a:ext>
            </a:extLst>
          </p:cNvPr>
          <p:cNvSpPr txBox="1"/>
          <p:nvPr/>
        </p:nvSpPr>
        <p:spPr>
          <a:xfrm>
            <a:off x="7989587" y="4272145"/>
            <a:ext cx="96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0FF27B-506E-48A5-A92E-4C32B8787EB7}"/>
              </a:ext>
            </a:extLst>
          </p:cNvPr>
          <p:cNvSpPr txBox="1"/>
          <p:nvPr/>
        </p:nvSpPr>
        <p:spPr>
          <a:xfrm>
            <a:off x="9184742" y="4023856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DF3E79-0190-465C-AB75-F2F1DAB6D346}"/>
              </a:ext>
            </a:extLst>
          </p:cNvPr>
          <p:cNvSpPr txBox="1"/>
          <p:nvPr/>
        </p:nvSpPr>
        <p:spPr>
          <a:xfrm>
            <a:off x="534536" y="2214256"/>
            <a:ext cx="166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MicrosoftGraph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9EBB5E-DEF8-4F6E-A919-3010BF0DB431}"/>
              </a:ext>
            </a:extLst>
          </p:cNvPr>
          <p:cNvSpPr txBox="1"/>
          <p:nvPr/>
        </p:nvSpPr>
        <p:spPr>
          <a:xfrm>
            <a:off x="9585965" y="3383926"/>
            <a:ext cx="140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Your-Module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38B958-CA9F-48A4-AE2B-8BAC16E2E206}"/>
              </a:ext>
            </a:extLst>
          </p:cNvPr>
          <p:cNvSpPr txBox="1"/>
          <p:nvPr/>
        </p:nvSpPr>
        <p:spPr>
          <a:xfrm>
            <a:off x="535724" y="4069771"/>
            <a:ext cx="125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430E859-C00E-4DD1-8BD6-EC6173EA3DB5}"/>
              </a:ext>
            </a:extLst>
          </p:cNvPr>
          <p:cNvSpPr txBox="1"/>
          <p:nvPr/>
        </p:nvSpPr>
        <p:spPr>
          <a:xfrm>
            <a:off x="9760274" y="2156524"/>
            <a:ext cx="1293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ServiceNow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863211-F286-4493-BFFC-A0D1C681B94A}"/>
              </a:ext>
            </a:extLst>
          </p:cNvPr>
          <p:cNvSpPr txBox="1"/>
          <p:nvPr/>
        </p:nvSpPr>
        <p:spPr>
          <a:xfrm>
            <a:off x="634215" y="4902958"/>
            <a:ext cx="84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Twitter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880033-AD9E-4D47-A24B-603740C41662}"/>
              </a:ext>
            </a:extLst>
          </p:cNvPr>
          <p:cNvSpPr txBox="1"/>
          <p:nvPr/>
        </p:nvSpPr>
        <p:spPr>
          <a:xfrm>
            <a:off x="10033051" y="4415133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7C3F1D-CF49-4194-83A2-6E7667D35FC1}"/>
              </a:ext>
            </a:extLst>
          </p:cNvPr>
          <p:cNvCxnSpPr>
            <a:stCxn id="6" idx="2"/>
            <a:endCxn id="50" idx="3"/>
          </p:cNvCxnSpPr>
          <p:nvPr/>
        </p:nvCxnSpPr>
        <p:spPr>
          <a:xfrm flipH="1" flipV="1">
            <a:off x="2199928" y="2398922"/>
            <a:ext cx="2876897" cy="121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4174D3C-B7CE-4573-A076-CEE619EB3CF1}"/>
              </a:ext>
            </a:extLst>
          </p:cNvPr>
          <p:cNvCxnSpPr>
            <a:stCxn id="6" idx="2"/>
            <a:endCxn id="7" idx="2"/>
          </p:cNvCxnSpPr>
          <p:nvPr/>
        </p:nvCxnSpPr>
        <p:spPr>
          <a:xfrm flipH="1" flipV="1">
            <a:off x="3348970" y="2502932"/>
            <a:ext cx="1727855" cy="1114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C05C0FC-91F4-4B7B-893C-E4A3D801D91A}"/>
              </a:ext>
            </a:extLst>
          </p:cNvPr>
          <p:cNvCxnSpPr>
            <a:stCxn id="6" idx="2"/>
            <a:endCxn id="40" idx="3"/>
          </p:cNvCxnSpPr>
          <p:nvPr/>
        </p:nvCxnSpPr>
        <p:spPr>
          <a:xfrm flipH="1" flipV="1">
            <a:off x="4633622" y="3380531"/>
            <a:ext cx="443203" cy="236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681EE3-23CD-42FE-AE0D-4711C4455BDE}"/>
              </a:ext>
            </a:extLst>
          </p:cNvPr>
          <p:cNvCxnSpPr>
            <a:stCxn id="6" idx="2"/>
            <a:endCxn id="13" idx="3"/>
          </p:cNvCxnSpPr>
          <p:nvPr/>
        </p:nvCxnSpPr>
        <p:spPr>
          <a:xfrm flipH="1" flipV="1">
            <a:off x="2789239" y="2761178"/>
            <a:ext cx="2287586" cy="856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0C02707-0D47-49F6-A2DB-432A06A15118}"/>
              </a:ext>
            </a:extLst>
          </p:cNvPr>
          <p:cNvCxnSpPr>
            <a:stCxn id="6" idx="2"/>
            <a:endCxn id="16" idx="3"/>
          </p:cNvCxnSpPr>
          <p:nvPr/>
        </p:nvCxnSpPr>
        <p:spPr>
          <a:xfrm flipH="1" flipV="1">
            <a:off x="3069079" y="3501736"/>
            <a:ext cx="2007746" cy="11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9E2E792-B6B6-4E4F-BB28-0D8374B77852}"/>
              </a:ext>
            </a:extLst>
          </p:cNvPr>
          <p:cNvCxnSpPr>
            <a:stCxn id="6" idx="2"/>
            <a:endCxn id="31" idx="3"/>
          </p:cNvCxnSpPr>
          <p:nvPr/>
        </p:nvCxnSpPr>
        <p:spPr>
          <a:xfrm flipH="1">
            <a:off x="2331531" y="3617334"/>
            <a:ext cx="2745294" cy="215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DBDAF1-AF77-44AF-BBAD-BA16709E2842}"/>
              </a:ext>
            </a:extLst>
          </p:cNvPr>
          <p:cNvCxnSpPr>
            <a:stCxn id="6" idx="2"/>
            <a:endCxn id="47" idx="3"/>
          </p:cNvCxnSpPr>
          <p:nvPr/>
        </p:nvCxnSpPr>
        <p:spPr>
          <a:xfrm flipH="1" flipV="1">
            <a:off x="1877946" y="3112008"/>
            <a:ext cx="3198879" cy="50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C1115C-72F4-4D61-A068-B1AB7A92CFB6}"/>
              </a:ext>
            </a:extLst>
          </p:cNvPr>
          <p:cNvCxnSpPr>
            <a:stCxn id="6" idx="1"/>
            <a:endCxn id="28" idx="2"/>
          </p:cNvCxnSpPr>
          <p:nvPr/>
        </p:nvCxnSpPr>
        <p:spPr>
          <a:xfrm flipH="1" flipV="1">
            <a:off x="4799174" y="2195058"/>
            <a:ext cx="493861" cy="110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B4A3AD-5705-41A2-A5C5-C2A13FCEAA62}"/>
              </a:ext>
            </a:extLst>
          </p:cNvPr>
          <p:cNvCxnSpPr>
            <a:stCxn id="6" idx="0"/>
            <a:endCxn id="39" idx="2"/>
          </p:cNvCxnSpPr>
          <p:nvPr/>
        </p:nvCxnSpPr>
        <p:spPr>
          <a:xfrm flipH="1" flipV="1">
            <a:off x="5347937" y="2845945"/>
            <a:ext cx="467076" cy="318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49402FC-2BCE-4A18-B459-2BF14AB603A1}"/>
              </a:ext>
            </a:extLst>
          </p:cNvPr>
          <p:cNvCxnSpPr>
            <a:stCxn id="6" idx="0"/>
            <a:endCxn id="15" idx="2"/>
          </p:cNvCxnSpPr>
          <p:nvPr/>
        </p:nvCxnSpPr>
        <p:spPr>
          <a:xfrm flipV="1">
            <a:off x="5815013" y="2502932"/>
            <a:ext cx="41864" cy="661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9799690-11DC-4FA8-A0F9-322D1AF5BA83}"/>
              </a:ext>
            </a:extLst>
          </p:cNvPr>
          <p:cNvCxnSpPr>
            <a:cxnSpLocks/>
            <a:stCxn id="6" idx="7"/>
            <a:endCxn id="41" idx="2"/>
          </p:cNvCxnSpPr>
          <p:nvPr/>
        </p:nvCxnSpPr>
        <p:spPr>
          <a:xfrm flipV="1">
            <a:off x="6336990" y="2686093"/>
            <a:ext cx="645327" cy="611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B00979B-DDFC-46D0-AE3F-50BEB72F0BD7}"/>
              </a:ext>
            </a:extLst>
          </p:cNvPr>
          <p:cNvCxnSpPr>
            <a:cxnSpLocks/>
            <a:stCxn id="6" idx="7"/>
            <a:endCxn id="34" idx="2"/>
          </p:cNvCxnSpPr>
          <p:nvPr/>
        </p:nvCxnSpPr>
        <p:spPr>
          <a:xfrm flipV="1">
            <a:off x="6336990" y="2210627"/>
            <a:ext cx="601681" cy="1086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E2CF153-C064-4938-B363-5C47ACD86718}"/>
              </a:ext>
            </a:extLst>
          </p:cNvPr>
          <p:cNvCxnSpPr>
            <a:stCxn id="6" idx="7"/>
            <a:endCxn id="38" idx="1"/>
          </p:cNvCxnSpPr>
          <p:nvPr/>
        </p:nvCxnSpPr>
        <p:spPr>
          <a:xfrm flipV="1">
            <a:off x="6336990" y="2047497"/>
            <a:ext cx="1423326" cy="1249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B9BB81C-FA18-497F-9977-206CA0DB07C4}"/>
              </a:ext>
            </a:extLst>
          </p:cNvPr>
          <p:cNvCxnSpPr>
            <a:cxnSpLocks/>
            <a:stCxn id="6" idx="7"/>
            <a:endCxn id="19" idx="2"/>
          </p:cNvCxnSpPr>
          <p:nvPr/>
        </p:nvCxnSpPr>
        <p:spPr>
          <a:xfrm flipV="1">
            <a:off x="6336990" y="2897879"/>
            <a:ext cx="1596090" cy="399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8F5ED94-B84D-4BEC-9E09-5443FD06654F}"/>
              </a:ext>
            </a:extLst>
          </p:cNvPr>
          <p:cNvCxnSpPr>
            <a:stCxn id="6" idx="7"/>
            <a:endCxn id="29" idx="1"/>
          </p:cNvCxnSpPr>
          <p:nvPr/>
        </p:nvCxnSpPr>
        <p:spPr>
          <a:xfrm flipV="1">
            <a:off x="6336990" y="2291947"/>
            <a:ext cx="2530785" cy="1005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4CDBA59-5269-487F-9423-FD83D2D43153}"/>
              </a:ext>
            </a:extLst>
          </p:cNvPr>
          <p:cNvCxnSpPr>
            <a:stCxn id="6" idx="6"/>
            <a:endCxn id="22" idx="1"/>
          </p:cNvCxnSpPr>
          <p:nvPr/>
        </p:nvCxnSpPr>
        <p:spPr>
          <a:xfrm flipV="1">
            <a:off x="6553200" y="3441145"/>
            <a:ext cx="982310" cy="17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FFC3D6D-CA11-4158-8241-A2A2DB7D110F}"/>
              </a:ext>
            </a:extLst>
          </p:cNvPr>
          <p:cNvCxnSpPr>
            <a:stCxn id="6" idx="6"/>
            <a:endCxn id="37" idx="1"/>
          </p:cNvCxnSpPr>
          <p:nvPr/>
        </p:nvCxnSpPr>
        <p:spPr>
          <a:xfrm flipV="1">
            <a:off x="6553200" y="3145056"/>
            <a:ext cx="1814700" cy="472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330599-0632-443D-8033-799589AE6E8E}"/>
              </a:ext>
            </a:extLst>
          </p:cNvPr>
          <p:cNvCxnSpPr>
            <a:stCxn id="6" idx="6"/>
            <a:endCxn id="53" idx="1"/>
          </p:cNvCxnSpPr>
          <p:nvPr/>
        </p:nvCxnSpPr>
        <p:spPr>
          <a:xfrm flipV="1">
            <a:off x="6553200" y="2341190"/>
            <a:ext cx="3207074" cy="127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B7C15A-F07D-4F89-9E1C-A916564BCE99}"/>
              </a:ext>
            </a:extLst>
          </p:cNvPr>
          <p:cNvCxnSpPr>
            <a:stCxn id="6" idx="6"/>
            <a:endCxn id="30" idx="1"/>
          </p:cNvCxnSpPr>
          <p:nvPr/>
        </p:nvCxnSpPr>
        <p:spPr>
          <a:xfrm flipV="1">
            <a:off x="6553200" y="3349562"/>
            <a:ext cx="2314575" cy="267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64365E0-1B8B-4E2C-94BF-D4B498412FCD}"/>
              </a:ext>
            </a:extLst>
          </p:cNvPr>
          <p:cNvCxnSpPr>
            <a:stCxn id="6" idx="6"/>
            <a:endCxn id="44" idx="1"/>
          </p:cNvCxnSpPr>
          <p:nvPr/>
        </p:nvCxnSpPr>
        <p:spPr>
          <a:xfrm>
            <a:off x="6553200" y="3617334"/>
            <a:ext cx="1183495" cy="385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E1990E8-1A54-4797-97A8-0B4868F99C28}"/>
              </a:ext>
            </a:extLst>
          </p:cNvPr>
          <p:cNvCxnSpPr>
            <a:stCxn id="6" idx="6"/>
            <a:endCxn id="20" idx="1"/>
          </p:cNvCxnSpPr>
          <p:nvPr/>
        </p:nvCxnSpPr>
        <p:spPr>
          <a:xfrm>
            <a:off x="6553200" y="3617334"/>
            <a:ext cx="2256474" cy="27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A3C3123-DBB7-4FDA-A911-3B79CE00C207}"/>
              </a:ext>
            </a:extLst>
          </p:cNvPr>
          <p:cNvCxnSpPr>
            <a:stCxn id="6" idx="6"/>
            <a:endCxn id="49" idx="1"/>
          </p:cNvCxnSpPr>
          <p:nvPr/>
        </p:nvCxnSpPr>
        <p:spPr>
          <a:xfrm>
            <a:off x="6553200" y="3617334"/>
            <a:ext cx="2631542" cy="591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EACE254-759F-430E-8255-6B1880C8260D}"/>
              </a:ext>
            </a:extLst>
          </p:cNvPr>
          <p:cNvCxnSpPr>
            <a:stCxn id="6" idx="6"/>
            <a:endCxn id="55" idx="1"/>
          </p:cNvCxnSpPr>
          <p:nvPr/>
        </p:nvCxnSpPr>
        <p:spPr>
          <a:xfrm>
            <a:off x="6553200" y="3617334"/>
            <a:ext cx="3479851" cy="982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BDE412-6F92-408D-B8B4-ABEAF63BD727}"/>
              </a:ext>
            </a:extLst>
          </p:cNvPr>
          <p:cNvCxnSpPr>
            <a:stCxn id="6" idx="6"/>
            <a:endCxn id="51" idx="1"/>
          </p:cNvCxnSpPr>
          <p:nvPr/>
        </p:nvCxnSpPr>
        <p:spPr>
          <a:xfrm flipV="1">
            <a:off x="6553200" y="3568592"/>
            <a:ext cx="3032765" cy="4874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45E3531-CCBA-419B-BFC7-D53703F2B642}"/>
              </a:ext>
            </a:extLst>
          </p:cNvPr>
          <p:cNvCxnSpPr>
            <a:stCxn id="6" idx="2"/>
          </p:cNvCxnSpPr>
          <p:nvPr/>
        </p:nvCxnSpPr>
        <p:spPr>
          <a:xfrm flipH="1">
            <a:off x="4190525" y="3617334"/>
            <a:ext cx="886300" cy="27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0077833-88EA-4CE0-80D4-89EFE575150C}"/>
              </a:ext>
            </a:extLst>
          </p:cNvPr>
          <p:cNvCxnSpPr>
            <a:stCxn id="6" idx="2"/>
            <a:endCxn id="17" idx="3"/>
          </p:cNvCxnSpPr>
          <p:nvPr/>
        </p:nvCxnSpPr>
        <p:spPr>
          <a:xfrm flipH="1">
            <a:off x="3572819" y="3617334"/>
            <a:ext cx="1504006" cy="558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7A9D186-E025-4A5F-B617-40507D1CD7C3}"/>
              </a:ext>
            </a:extLst>
          </p:cNvPr>
          <p:cNvCxnSpPr>
            <a:stCxn id="6" idx="2"/>
            <a:endCxn id="52" idx="3"/>
          </p:cNvCxnSpPr>
          <p:nvPr/>
        </p:nvCxnSpPr>
        <p:spPr>
          <a:xfrm flipH="1">
            <a:off x="1791902" y="3617334"/>
            <a:ext cx="3284923" cy="637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CE30E5D-A7D0-431A-B677-394D0C2E1D45}"/>
              </a:ext>
            </a:extLst>
          </p:cNvPr>
          <p:cNvCxnSpPr>
            <a:cxnSpLocks/>
            <a:stCxn id="6" idx="3"/>
            <a:endCxn id="33" idx="0"/>
          </p:cNvCxnSpPr>
          <p:nvPr/>
        </p:nvCxnSpPr>
        <p:spPr>
          <a:xfrm flipH="1">
            <a:off x="4137771" y="3937255"/>
            <a:ext cx="1155264" cy="6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1FD020E-5D90-4E35-BFDA-11A0D9990604}"/>
              </a:ext>
            </a:extLst>
          </p:cNvPr>
          <p:cNvCxnSpPr>
            <a:stCxn id="6" idx="3"/>
            <a:endCxn id="25" idx="3"/>
          </p:cNvCxnSpPr>
          <p:nvPr/>
        </p:nvCxnSpPr>
        <p:spPr>
          <a:xfrm flipH="1">
            <a:off x="3382229" y="3937255"/>
            <a:ext cx="1910806" cy="75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B86AA9A-8A35-4275-88B7-F6C743920A91}"/>
              </a:ext>
            </a:extLst>
          </p:cNvPr>
          <p:cNvCxnSpPr>
            <a:stCxn id="6" idx="3"/>
            <a:endCxn id="54" idx="3"/>
          </p:cNvCxnSpPr>
          <p:nvPr/>
        </p:nvCxnSpPr>
        <p:spPr>
          <a:xfrm flipH="1">
            <a:off x="1483102" y="3937255"/>
            <a:ext cx="3809933" cy="1150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B6486DD-AFDC-4C78-BEAC-E9B3B6C40ADC}"/>
              </a:ext>
            </a:extLst>
          </p:cNvPr>
          <p:cNvCxnSpPr>
            <a:stCxn id="6" idx="3"/>
            <a:endCxn id="26" idx="0"/>
          </p:cNvCxnSpPr>
          <p:nvPr/>
        </p:nvCxnSpPr>
        <p:spPr>
          <a:xfrm flipH="1">
            <a:off x="5061090" y="3937255"/>
            <a:ext cx="231945" cy="379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FB30D90-0FF4-4268-A3BC-DAA9DE8247C0}"/>
              </a:ext>
            </a:extLst>
          </p:cNvPr>
          <p:cNvCxnSpPr>
            <a:stCxn id="6" idx="4"/>
            <a:endCxn id="45" idx="0"/>
          </p:cNvCxnSpPr>
          <p:nvPr/>
        </p:nvCxnSpPr>
        <p:spPr>
          <a:xfrm>
            <a:off x="5815013" y="4069771"/>
            <a:ext cx="254148" cy="42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B3B188C-6EFF-4D5B-807E-FB2886298C5E}"/>
              </a:ext>
            </a:extLst>
          </p:cNvPr>
          <p:cNvCxnSpPr>
            <a:stCxn id="6" idx="4"/>
            <a:endCxn id="27" idx="0"/>
          </p:cNvCxnSpPr>
          <p:nvPr/>
        </p:nvCxnSpPr>
        <p:spPr>
          <a:xfrm>
            <a:off x="5815013" y="4069771"/>
            <a:ext cx="189628" cy="826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A9E1E18-86BA-47C8-B573-1FE6AD244E66}"/>
              </a:ext>
            </a:extLst>
          </p:cNvPr>
          <p:cNvCxnSpPr>
            <a:stCxn id="6" idx="4"/>
            <a:endCxn id="36" idx="0"/>
          </p:cNvCxnSpPr>
          <p:nvPr/>
        </p:nvCxnSpPr>
        <p:spPr>
          <a:xfrm flipH="1">
            <a:off x="4918183" y="4069771"/>
            <a:ext cx="896830" cy="119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66DD6AD-F1BF-4083-9047-B1887CB69F84}"/>
              </a:ext>
            </a:extLst>
          </p:cNvPr>
          <p:cNvCxnSpPr>
            <a:stCxn id="6" idx="4"/>
            <a:endCxn id="23" idx="0"/>
          </p:cNvCxnSpPr>
          <p:nvPr/>
        </p:nvCxnSpPr>
        <p:spPr>
          <a:xfrm>
            <a:off x="5815013" y="4069771"/>
            <a:ext cx="1104784" cy="1283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8C9E1A4-CF1E-4047-91CE-236BA84DF643}"/>
              </a:ext>
            </a:extLst>
          </p:cNvPr>
          <p:cNvCxnSpPr>
            <a:cxnSpLocks/>
            <a:stCxn id="6" idx="5"/>
            <a:endCxn id="21" idx="0"/>
          </p:cNvCxnSpPr>
          <p:nvPr/>
        </p:nvCxnSpPr>
        <p:spPr>
          <a:xfrm>
            <a:off x="6336990" y="3937255"/>
            <a:ext cx="826298" cy="67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C71AB86C-2C1E-4DA6-ADC5-2C3396CCF741}"/>
              </a:ext>
            </a:extLst>
          </p:cNvPr>
          <p:cNvCxnSpPr>
            <a:stCxn id="6" idx="3"/>
            <a:endCxn id="18" idx="0"/>
          </p:cNvCxnSpPr>
          <p:nvPr/>
        </p:nvCxnSpPr>
        <p:spPr>
          <a:xfrm flipH="1">
            <a:off x="3905602" y="3937255"/>
            <a:ext cx="1387433" cy="1033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24EB3A5-BA81-4B89-9CA9-767782B7AC21}"/>
              </a:ext>
            </a:extLst>
          </p:cNvPr>
          <p:cNvCxnSpPr>
            <a:stCxn id="6" idx="3"/>
            <a:endCxn id="42" idx="0"/>
          </p:cNvCxnSpPr>
          <p:nvPr/>
        </p:nvCxnSpPr>
        <p:spPr>
          <a:xfrm flipH="1">
            <a:off x="2674335" y="3937255"/>
            <a:ext cx="2618700" cy="1257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7FC2D54-044C-4CB2-9D7B-D20968E67AB4}"/>
              </a:ext>
            </a:extLst>
          </p:cNvPr>
          <p:cNvCxnSpPr>
            <a:stCxn id="6" idx="5"/>
            <a:endCxn id="24" idx="1"/>
          </p:cNvCxnSpPr>
          <p:nvPr/>
        </p:nvCxnSpPr>
        <p:spPr>
          <a:xfrm>
            <a:off x="6336990" y="3937255"/>
            <a:ext cx="709346" cy="13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65DBDF4-BF06-4B77-BF52-22C802E319FC}"/>
              </a:ext>
            </a:extLst>
          </p:cNvPr>
          <p:cNvCxnSpPr>
            <a:stCxn id="6" idx="5"/>
            <a:endCxn id="48" idx="1"/>
          </p:cNvCxnSpPr>
          <p:nvPr/>
        </p:nvCxnSpPr>
        <p:spPr>
          <a:xfrm>
            <a:off x="6336990" y="3937255"/>
            <a:ext cx="1652597" cy="519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4E3F44A-3D4B-472B-A7E9-28CF868DF018}"/>
              </a:ext>
            </a:extLst>
          </p:cNvPr>
          <p:cNvCxnSpPr>
            <a:stCxn id="6" idx="5"/>
            <a:endCxn id="32" idx="1"/>
          </p:cNvCxnSpPr>
          <p:nvPr/>
        </p:nvCxnSpPr>
        <p:spPr>
          <a:xfrm>
            <a:off x="6336990" y="3937255"/>
            <a:ext cx="2553736" cy="95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17784C4-DD3E-4CB9-A142-EAB95022006E}"/>
              </a:ext>
            </a:extLst>
          </p:cNvPr>
          <p:cNvCxnSpPr>
            <a:stCxn id="6" idx="5"/>
            <a:endCxn id="43" idx="0"/>
          </p:cNvCxnSpPr>
          <p:nvPr/>
        </p:nvCxnSpPr>
        <p:spPr>
          <a:xfrm>
            <a:off x="6336990" y="3937255"/>
            <a:ext cx="2066201" cy="1122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52F60EF-DCE0-47E9-BDC9-9E10BAB6324E}"/>
              </a:ext>
            </a:extLst>
          </p:cNvPr>
          <p:cNvCxnSpPr>
            <a:stCxn id="6" idx="1"/>
            <a:endCxn id="14" idx="3"/>
          </p:cNvCxnSpPr>
          <p:nvPr/>
        </p:nvCxnSpPr>
        <p:spPr>
          <a:xfrm flipH="1" flipV="1">
            <a:off x="4408783" y="2808279"/>
            <a:ext cx="884252" cy="489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700206CE-FB56-4737-AAD8-C6F819D64516}"/>
              </a:ext>
            </a:extLst>
          </p:cNvPr>
          <p:cNvCxnSpPr>
            <a:stCxn id="6" idx="6"/>
            <a:endCxn id="46" idx="1"/>
          </p:cNvCxnSpPr>
          <p:nvPr/>
        </p:nvCxnSpPr>
        <p:spPr>
          <a:xfrm flipV="1">
            <a:off x="6553200" y="2894391"/>
            <a:ext cx="2314575" cy="72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48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4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95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1500"/>
                            </p:stCondLst>
                            <p:childTnLst>
                              <p:par>
                                <p:cTn id="1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2500"/>
                            </p:stCondLst>
                            <p:childTnLst>
                              <p:par>
                                <p:cTn id="141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54C8-734D-4B30-98EF-5216BB45E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Modules as Building Blocks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B423B3-45D3-4E9F-B277-51BE360731BC}"/>
              </a:ext>
            </a:extLst>
          </p:cNvPr>
          <p:cNvSpPr/>
          <p:nvPr/>
        </p:nvSpPr>
        <p:spPr>
          <a:xfrm>
            <a:off x="1657350" y="2481263"/>
            <a:ext cx="1543050" cy="7905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A527F-8B34-482F-9BD4-5695BD39EC91}"/>
              </a:ext>
            </a:extLst>
          </p:cNvPr>
          <p:cNvSpPr/>
          <p:nvPr/>
        </p:nvSpPr>
        <p:spPr>
          <a:xfrm>
            <a:off x="5057775" y="1676402"/>
            <a:ext cx="1543050" cy="7905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618B2D-E630-4EC7-BED8-E63AE648F7DB}"/>
              </a:ext>
            </a:extLst>
          </p:cNvPr>
          <p:cNvSpPr/>
          <p:nvPr/>
        </p:nvSpPr>
        <p:spPr>
          <a:xfrm>
            <a:off x="4191000" y="3271838"/>
            <a:ext cx="1543050" cy="79057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87CF49-C25A-4771-AD0D-63E8B4F1F69B}"/>
              </a:ext>
            </a:extLst>
          </p:cNvPr>
          <p:cNvSpPr/>
          <p:nvPr/>
        </p:nvSpPr>
        <p:spPr>
          <a:xfrm>
            <a:off x="8020050" y="3271838"/>
            <a:ext cx="1543050" cy="7905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98807-A60F-45E0-8DB1-36FF0AC37341}"/>
              </a:ext>
            </a:extLst>
          </p:cNvPr>
          <p:cNvSpPr/>
          <p:nvPr/>
        </p:nvSpPr>
        <p:spPr>
          <a:xfrm>
            <a:off x="7615237" y="1919289"/>
            <a:ext cx="1543050" cy="7905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Module3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C5FFAAC-CF9B-4424-9704-BD572C8434E8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200400" y="2071690"/>
            <a:ext cx="1857375" cy="8048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8D7FC88-D294-4C1A-9C4C-7F73C3B15A34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3200400" y="2314577"/>
            <a:ext cx="4414837" cy="561974"/>
          </a:xfrm>
          <a:prstGeom prst="bentConnector3">
            <a:avLst>
              <a:gd name="adj1" fmla="val 830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DA3E1D2-10A1-44F0-B0F1-5BAB1F464DEF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200400" y="2876551"/>
            <a:ext cx="990600" cy="7905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0480A80-4902-4FAA-B2C5-6A6D6591150E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00400" y="2876551"/>
            <a:ext cx="4819650" cy="790575"/>
          </a:xfrm>
          <a:prstGeom prst="bentConnector3">
            <a:avLst>
              <a:gd name="adj1" fmla="val 608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C35E9-76CC-466F-B5CE-CAD72F722024}"/>
              </a:ext>
            </a:extLst>
          </p:cNvPr>
          <p:cNvSpPr/>
          <p:nvPr/>
        </p:nvSpPr>
        <p:spPr>
          <a:xfrm>
            <a:off x="3571875" y="4686302"/>
            <a:ext cx="1057275" cy="4810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E36A0-5B31-4453-BCC0-0FB3F19E4EF4}"/>
              </a:ext>
            </a:extLst>
          </p:cNvPr>
          <p:cNvSpPr/>
          <p:nvPr/>
        </p:nvSpPr>
        <p:spPr>
          <a:xfrm>
            <a:off x="5229225" y="4686302"/>
            <a:ext cx="1057275" cy="48101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Module6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D764B2-98D8-41C9-BB96-AEFB42BD9313}"/>
              </a:ext>
            </a:extLst>
          </p:cNvPr>
          <p:cNvCxnSpPr>
            <a:stCxn id="6" idx="2"/>
            <a:endCxn id="20" idx="0"/>
          </p:cNvCxnSpPr>
          <p:nvPr/>
        </p:nvCxnSpPr>
        <p:spPr>
          <a:xfrm rot="5400000">
            <a:off x="4219575" y="3943351"/>
            <a:ext cx="623889" cy="862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8ED2C25-C747-4E33-A53D-B90A321F2632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rot="16200000" flipH="1">
            <a:off x="5048250" y="3976688"/>
            <a:ext cx="623889" cy="7953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F801771-3C25-4ADA-BA82-9487B981C03B}"/>
              </a:ext>
            </a:extLst>
          </p:cNvPr>
          <p:cNvSpPr/>
          <p:nvPr/>
        </p:nvSpPr>
        <p:spPr>
          <a:xfrm>
            <a:off x="6896099" y="4605337"/>
            <a:ext cx="4819650" cy="904875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RequiredModules</a:t>
            </a:r>
            <a:r>
              <a:rPr lang="en-US" dirty="0"/>
              <a:t> = @(“module1”,”module2”…)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26F94B-9BED-4E1A-939C-EBF0DC4E64DA}"/>
              </a:ext>
            </a:extLst>
          </p:cNvPr>
          <p:cNvSpPr txBox="1"/>
          <p:nvPr/>
        </p:nvSpPr>
        <p:spPr>
          <a:xfrm>
            <a:off x="6810374" y="4255055"/>
            <a:ext cx="172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MyModule.psd1</a:t>
            </a:r>
          </a:p>
        </p:txBody>
      </p:sp>
    </p:spTree>
    <p:extLst>
      <p:ext uri="{BB962C8B-B14F-4D97-AF65-F5344CB8AC3E}">
        <p14:creationId xmlns:p14="http://schemas.microsoft.com/office/powerpoint/2010/main" val="32132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0" grpId="0" animBg="1"/>
      <p:bldP spid="21" grpId="0" animBg="1"/>
      <p:bldP spid="26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A704-35BE-4424-8EC4-DEA2699A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Module Commands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DA2613-B622-4D90-B076-F5B343EEC3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7559180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5150">
                  <a:extLst>
                    <a:ext uri="{9D8B030D-6E8A-4147-A177-3AD203B41FA5}">
                      <a16:colId xmlns:a16="http://schemas.microsoft.com/office/drawing/2014/main" val="3060172995"/>
                    </a:ext>
                  </a:extLst>
                </a:gridCol>
                <a:gridCol w="7410450">
                  <a:extLst>
                    <a:ext uri="{9D8B030D-6E8A-4147-A177-3AD203B41FA5}">
                      <a16:colId xmlns:a16="http://schemas.microsoft.com/office/drawing/2014/main" val="2495592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Module Related 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00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Find-Module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Searches for a module in a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3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Get-Module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Lists installed modules (e.g. Get-Module–</a:t>
                      </a:r>
                      <a:r>
                        <a:rPr lang="en-US" dirty="0" err="1"/>
                        <a:t>ListAvailable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00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Import-Module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Imports an installed module to current 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18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Remove-Module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Unloads an installed (imported) module from the current session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0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Install-Module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Installs a module from a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488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Uninstall-Module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Uninstalls an installed module from the local machine (or user context)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430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Update-Module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Installs latest version (if a newer version exists)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052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63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F190-15DB-4544-9CE1-C2B2E0F5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PowerShell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789E-F242-4BE2-AB8B-D99FB7D42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0070C0"/>
                </a:solidFill>
              </a:rPr>
              <a:t>Find-Module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Search </a:t>
            </a:r>
            <a:r>
              <a:rPr lang="en-US" dirty="0">
                <a:solidFill>
                  <a:srgbClr val="0070C0"/>
                </a:solidFill>
              </a:rPr>
              <a:t>PowerShellGallery.com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E4B5396-C900-4998-A857-93734BC6606A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>
            <a:off x="6672262" y="2569369"/>
            <a:ext cx="12700" cy="2134910"/>
          </a:xfrm>
          <a:prstGeom prst="bentConnector3">
            <a:avLst>
              <a:gd name="adj1" fmla="val 6375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3B45B49-5392-4990-BA57-3240071E149E}"/>
              </a:ext>
            </a:extLst>
          </p:cNvPr>
          <p:cNvSpPr/>
          <p:nvPr/>
        </p:nvSpPr>
        <p:spPr>
          <a:xfrm>
            <a:off x="2695575" y="2376487"/>
            <a:ext cx="3976687" cy="385763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C:\&gt; Find-Module </a:t>
            </a:r>
            <a:r>
              <a:rPr lang="en-US" dirty="0" err="1"/>
              <a:t>dbatools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0D290B-3181-44E6-BBF2-934536C25FEA}"/>
              </a:ext>
            </a:extLst>
          </p:cNvPr>
          <p:cNvGrpSpPr/>
          <p:nvPr/>
        </p:nvGrpSpPr>
        <p:grpSpPr>
          <a:xfrm>
            <a:off x="2695575" y="3589339"/>
            <a:ext cx="3976687" cy="1884360"/>
            <a:chOff x="6848475" y="2419989"/>
            <a:chExt cx="3976687" cy="18843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2C4E4A-3FD9-41D1-BBA3-13D22D7E9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8475" y="2765509"/>
              <a:ext cx="3976687" cy="153884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29A0F8-58B4-49BA-9485-E845E84FAA75}"/>
                </a:ext>
              </a:extLst>
            </p:cNvPr>
            <p:cNvSpPr txBox="1"/>
            <p:nvPr/>
          </p:nvSpPr>
          <p:spPr>
            <a:xfrm>
              <a:off x="6848475" y="2419989"/>
              <a:ext cx="3544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https://www.powershellgallery.com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6C458E6-4CC2-4745-BCFA-3D8B15B5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2862900"/>
            <a:ext cx="79629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D976-D747-491E-A763-2E94C71D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Finding PowerShell Modules</a:t>
            </a:r>
          </a:p>
        </p:txBody>
      </p:sp>
      <p:pic>
        <p:nvPicPr>
          <p:cNvPr id="1028" name="Picture 4" descr="Image result for super crane">
            <a:extLst>
              <a:ext uri="{FF2B5EF4-FFF2-40B4-BE49-F238E27FC236}">
                <a16:creationId xmlns:a16="http://schemas.microsoft.com/office/drawing/2014/main" id="{F17287F8-3B48-4E4E-8564-A69013816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r="21005"/>
          <a:stretch/>
        </p:blipFill>
        <p:spPr bwMode="auto">
          <a:xfrm>
            <a:off x="3453976" y="2159300"/>
            <a:ext cx="5284047" cy="292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5B014FAE-3AC1-465D-AB46-D9BD8CF5B8F9}"/>
              </a:ext>
            </a:extLst>
          </p:cNvPr>
          <p:cNvSpPr/>
          <p:nvPr/>
        </p:nvSpPr>
        <p:spPr>
          <a:xfrm rot="1433864">
            <a:off x="7462685" y="4069058"/>
            <a:ext cx="577245" cy="47231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50" dirty="0"/>
              <a:t>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8B324-020D-45DC-8E7A-103628115C2C}"/>
              </a:ext>
            </a:extLst>
          </p:cNvPr>
          <p:cNvSpPr txBox="1"/>
          <p:nvPr/>
        </p:nvSpPr>
        <p:spPr>
          <a:xfrm rot="20043017">
            <a:off x="2622895" y="2714906"/>
            <a:ext cx="6667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tencil" panose="040409050D0802020404" pitchFamily="82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4388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D976-D747-491E-A763-2E94C71D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Modules Get Installed?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DB37C1-924A-4824-A38E-F96338DFB869}"/>
              </a:ext>
            </a:extLst>
          </p:cNvPr>
          <p:cNvGrpSpPr/>
          <p:nvPr/>
        </p:nvGrpSpPr>
        <p:grpSpPr>
          <a:xfrm>
            <a:off x="3172691" y="1690688"/>
            <a:ext cx="5846618" cy="3909669"/>
            <a:chOff x="3241965" y="1383144"/>
            <a:chExt cx="5846618" cy="3909669"/>
          </a:xfrm>
        </p:grpSpPr>
        <p:pic>
          <p:nvPicPr>
            <p:cNvPr id="4098" name="Picture 2" descr="Image result for archaeologist">
              <a:extLst>
                <a:ext uri="{FF2B5EF4-FFF2-40B4-BE49-F238E27FC236}">
                  <a16:creationId xmlns:a16="http://schemas.microsoft.com/office/drawing/2014/main" id="{7754E388-3E33-4464-9006-9D49185E8D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03"/>
            <a:stretch/>
          </p:blipFill>
          <p:spPr bwMode="auto">
            <a:xfrm>
              <a:off x="3241965" y="1383144"/>
              <a:ext cx="5846618" cy="3893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F520CEC-4B2B-4274-86C6-5F095A8449C1}"/>
                </a:ext>
              </a:extLst>
            </p:cNvPr>
            <p:cNvSpPr/>
            <p:nvPr/>
          </p:nvSpPr>
          <p:spPr>
            <a:xfrm rot="20435057">
              <a:off x="5408443" y="4784871"/>
              <a:ext cx="620784" cy="507942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50" dirty="0"/>
                <a:t>Module</a:t>
              </a: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C6C66CA-C0FD-4AE3-A691-BF9614AAEBD5}"/>
                </a:ext>
              </a:extLst>
            </p:cNvPr>
            <p:cNvSpPr/>
            <p:nvPr/>
          </p:nvSpPr>
          <p:spPr>
            <a:xfrm rot="888545">
              <a:off x="7495074" y="3662817"/>
              <a:ext cx="818090" cy="595328"/>
            </a:xfrm>
            <a:custGeom>
              <a:avLst/>
              <a:gdLst>
                <a:gd name="connsiteX0" fmla="*/ 109510 w 818090"/>
                <a:gd name="connsiteY0" fmla="*/ 94147 h 595328"/>
                <a:gd name="connsiteX1" fmla="*/ 125595 w 818090"/>
                <a:gd name="connsiteY1" fmla="*/ 92932 h 595328"/>
                <a:gd name="connsiteX2" fmla="*/ 301976 w 818090"/>
                <a:gd name="connsiteY2" fmla="*/ 54876 h 595328"/>
                <a:gd name="connsiteX3" fmla="*/ 389913 w 818090"/>
                <a:gd name="connsiteY3" fmla="*/ 24055 h 595328"/>
                <a:gd name="connsiteX4" fmla="*/ 443363 w 818090"/>
                <a:gd name="connsiteY4" fmla="*/ 0 h 595328"/>
                <a:gd name="connsiteX5" fmla="*/ 491482 w 818090"/>
                <a:gd name="connsiteY5" fmla="*/ 3545 h 595328"/>
                <a:gd name="connsiteX6" fmla="*/ 818090 w 818090"/>
                <a:gd name="connsiteY6" fmla="*/ 296400 h 595328"/>
                <a:gd name="connsiteX7" fmla="*/ 409045 w 818090"/>
                <a:gd name="connsiteY7" fmla="*/ 595328 h 595328"/>
                <a:gd name="connsiteX8" fmla="*/ 0 w 818090"/>
                <a:gd name="connsiteY8" fmla="*/ 296400 h 595328"/>
                <a:gd name="connsiteX9" fmla="*/ 69858 w 818090"/>
                <a:gd name="connsiteY9" fmla="*/ 129267 h 59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8090" h="595328">
                  <a:moveTo>
                    <a:pt x="109510" y="94147"/>
                  </a:moveTo>
                  <a:lnTo>
                    <a:pt x="125595" y="92932"/>
                  </a:lnTo>
                  <a:cubicBezTo>
                    <a:pt x="181276" y="86055"/>
                    <a:pt x="240958" y="73455"/>
                    <a:pt x="301976" y="54876"/>
                  </a:cubicBezTo>
                  <a:cubicBezTo>
                    <a:pt x="332485" y="45586"/>
                    <a:pt x="361883" y="35242"/>
                    <a:pt x="389913" y="24055"/>
                  </a:cubicBezTo>
                  <a:lnTo>
                    <a:pt x="443363" y="0"/>
                  </a:lnTo>
                  <a:lnTo>
                    <a:pt x="491482" y="3545"/>
                  </a:lnTo>
                  <a:cubicBezTo>
                    <a:pt x="677876" y="31419"/>
                    <a:pt x="818090" y="151944"/>
                    <a:pt x="818090" y="296400"/>
                  </a:cubicBezTo>
                  <a:cubicBezTo>
                    <a:pt x="818090" y="461493"/>
                    <a:pt x="634954" y="595328"/>
                    <a:pt x="409045" y="595328"/>
                  </a:cubicBezTo>
                  <a:cubicBezTo>
                    <a:pt x="183136" y="595328"/>
                    <a:pt x="0" y="461493"/>
                    <a:pt x="0" y="296400"/>
                  </a:cubicBezTo>
                  <a:cubicBezTo>
                    <a:pt x="0" y="234490"/>
                    <a:pt x="25754" y="176976"/>
                    <a:pt x="69858" y="129267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3600000" scaled="0"/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dirty="0"/>
                <a:t>Module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6994E5-E29C-4067-B36D-2DA44F79C410}"/>
              </a:ext>
            </a:extLst>
          </p:cNvPr>
          <p:cNvSpPr txBox="1"/>
          <p:nvPr/>
        </p:nvSpPr>
        <p:spPr>
          <a:xfrm rot="20043017">
            <a:off x="2693122" y="2662730"/>
            <a:ext cx="6667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tencil" panose="040409050D0802020404" pitchFamily="82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20757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782C-9EDC-43B3-B474-7CD40190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Module Installation Path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756FA3-735C-457B-87BF-14CD4B9AD55C}"/>
              </a:ext>
            </a:extLst>
          </p:cNvPr>
          <p:cNvSpPr/>
          <p:nvPr/>
        </p:nvSpPr>
        <p:spPr>
          <a:xfrm>
            <a:off x="962025" y="1690688"/>
            <a:ext cx="8029575" cy="2671763"/>
          </a:xfrm>
          <a:prstGeom prst="rect">
            <a:avLst/>
          </a:prstGeom>
          <a:solidFill>
            <a:schemeClr val="tx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C:\&gt; $</a:t>
            </a:r>
            <a:r>
              <a:rPr lang="en-US" dirty="0" err="1"/>
              <a:t>env:PSModulePath</a:t>
            </a:r>
            <a:endParaRPr lang="en-US" dirty="0"/>
          </a:p>
          <a:p>
            <a:endParaRPr lang="en-US" dirty="0"/>
          </a:p>
          <a:p>
            <a:r>
              <a:rPr lang="en-US" dirty="0"/>
              <a:t>C:\Users\jsmith\Documents\WindowsPowerShell\Modules;C:\Program Files\</a:t>
            </a:r>
            <a:r>
              <a:rPr lang="en-US" dirty="0" err="1"/>
              <a:t>WindowsPowerShell</a:t>
            </a:r>
            <a:r>
              <a:rPr lang="en-US" dirty="0"/>
              <a:t>\</a:t>
            </a:r>
            <a:r>
              <a:rPr lang="en-US" dirty="0" err="1"/>
              <a:t>Modules;C</a:t>
            </a:r>
            <a:r>
              <a:rPr lang="en-US" dirty="0"/>
              <a:t>:\WINDOWS\system32\</a:t>
            </a:r>
            <a:r>
              <a:rPr lang="en-US" dirty="0" err="1"/>
              <a:t>WindowsPowerShell</a:t>
            </a:r>
            <a:r>
              <a:rPr lang="en-US" dirty="0"/>
              <a:t>\v1.0\</a:t>
            </a:r>
            <a:r>
              <a:rPr lang="en-US" dirty="0" err="1"/>
              <a:t>Modules;C</a:t>
            </a:r>
            <a:r>
              <a:rPr lang="en-US" dirty="0"/>
              <a:t>:\Program Files (x86)\Microsoft Azure Information Protection\</a:t>
            </a:r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9F2C44-2FC8-4A22-B74B-A542F67309B1}"/>
              </a:ext>
            </a:extLst>
          </p:cNvPr>
          <p:cNvSpPr/>
          <p:nvPr/>
        </p:nvSpPr>
        <p:spPr>
          <a:xfrm>
            <a:off x="3048000" y="2093118"/>
            <a:ext cx="8029575" cy="3594896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C:\&gt; $</a:t>
            </a:r>
            <a:r>
              <a:rPr lang="en-US" dirty="0" err="1"/>
              <a:t>env:PSModulePath</a:t>
            </a:r>
            <a:r>
              <a:rPr lang="en-US" dirty="0"/>
              <a:t> –split ‘;’</a:t>
            </a:r>
          </a:p>
          <a:p>
            <a:endParaRPr lang="en-US" dirty="0"/>
          </a:p>
          <a:p>
            <a:r>
              <a:rPr lang="en-US" dirty="0"/>
              <a:t>C:\Users\jsmith\Documents\WindowsPowerShell\Modules</a:t>
            </a:r>
          </a:p>
          <a:p>
            <a:r>
              <a:rPr lang="en-US" dirty="0"/>
              <a:t>C:\Program Files\</a:t>
            </a:r>
            <a:r>
              <a:rPr lang="en-US" dirty="0" err="1"/>
              <a:t>WindowsPowerShell</a:t>
            </a:r>
            <a:r>
              <a:rPr lang="en-US" dirty="0"/>
              <a:t>\Modules</a:t>
            </a:r>
          </a:p>
          <a:p>
            <a:r>
              <a:rPr lang="en-US" dirty="0"/>
              <a:t>C:\WINDOWS\system32\WindowsPowerShell\v1.0\Modules</a:t>
            </a:r>
          </a:p>
          <a:p>
            <a:r>
              <a:rPr lang="en-US" dirty="0"/>
              <a:t>C:\Program Files (x86)\Microsoft Azure Information Protection\PowerShell</a:t>
            </a:r>
          </a:p>
        </p:txBody>
      </p:sp>
    </p:spTree>
    <p:extLst>
      <p:ext uri="{BB962C8B-B14F-4D97-AF65-F5344CB8AC3E}">
        <p14:creationId xmlns:p14="http://schemas.microsoft.com/office/powerpoint/2010/main" val="115235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782C-9EDC-43B3-B474-7CD40190A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Module Installations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41E70-02AE-45BD-8256-49408F228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3"/>
          <a:stretch/>
        </p:blipFill>
        <p:spPr>
          <a:xfrm>
            <a:off x="2552032" y="1409700"/>
            <a:ext cx="6868192" cy="4195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EDD3F-7378-4293-AE5B-CDCA8E1CE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668" y="1585913"/>
            <a:ext cx="6848474" cy="42823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F8C70B-47FC-45D1-9667-C90D03FC9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1690688"/>
            <a:ext cx="8115300" cy="3781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21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D976-D747-491E-A763-2E94C71D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Imaginary Pretend Scenarios</a:t>
            </a:r>
          </a:p>
        </p:txBody>
      </p:sp>
      <p:pic>
        <p:nvPicPr>
          <p:cNvPr id="5122" name="Picture 2" descr="Image result for hazmat">
            <a:extLst>
              <a:ext uri="{FF2B5EF4-FFF2-40B4-BE49-F238E27FC236}">
                <a16:creationId xmlns:a16="http://schemas.microsoft.com/office/drawing/2014/main" id="{0EE7798F-C3DC-4F20-8102-91D5C6AE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3911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F520CEC-4B2B-4274-86C6-5F095A8449C1}"/>
              </a:ext>
            </a:extLst>
          </p:cNvPr>
          <p:cNvSpPr/>
          <p:nvPr/>
        </p:nvSpPr>
        <p:spPr>
          <a:xfrm rot="272342">
            <a:off x="3612645" y="4267634"/>
            <a:ext cx="620784" cy="50794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050" dirty="0"/>
              <a:t>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C357C-0EDD-46D1-962F-8DFCDAA1433E}"/>
              </a:ext>
            </a:extLst>
          </p:cNvPr>
          <p:cNvSpPr txBox="1"/>
          <p:nvPr/>
        </p:nvSpPr>
        <p:spPr>
          <a:xfrm rot="20043017">
            <a:off x="307254" y="2738930"/>
            <a:ext cx="6667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tencil" panose="040409050D0802020404" pitchFamily="82" charset="0"/>
              </a:rPr>
              <a:t>DEMO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792882-CD22-4529-B385-D12DC1ED97E5}"/>
              </a:ext>
            </a:extLst>
          </p:cNvPr>
          <p:cNvSpPr/>
          <p:nvPr/>
        </p:nvSpPr>
        <p:spPr>
          <a:xfrm>
            <a:off x="6767625" y="2122828"/>
            <a:ext cx="49862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Modify Permissions on a Folder (</a:t>
            </a:r>
            <a:r>
              <a:rPr lang="en-US" dirty="0">
                <a:solidFill>
                  <a:srgbClr val="00B0F0"/>
                </a:solidFill>
              </a:rPr>
              <a:t>Carbon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Read from a SQL Server Database (</a:t>
            </a:r>
            <a:r>
              <a:rPr lang="en-US" dirty="0" err="1">
                <a:solidFill>
                  <a:srgbClr val="00B0F0"/>
                </a:solidFill>
              </a:rPr>
              <a:t>DbaTools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Read from an Excel spreadsheet (</a:t>
            </a:r>
            <a:r>
              <a:rPr lang="en-US" dirty="0" err="1">
                <a:solidFill>
                  <a:srgbClr val="00B0F0"/>
                </a:solidFill>
              </a:rPr>
              <a:t>ImportExcel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Check for and Install Updates (</a:t>
            </a:r>
            <a:r>
              <a:rPr lang="en-US" dirty="0" err="1">
                <a:solidFill>
                  <a:srgbClr val="00B0F0"/>
                </a:solidFill>
              </a:rPr>
              <a:t>PSWindowsUpdate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Rendering Data to Web Pages (</a:t>
            </a:r>
            <a:r>
              <a:rPr lang="en-US" dirty="0" err="1">
                <a:solidFill>
                  <a:srgbClr val="00B0F0"/>
                </a:solidFill>
              </a:rPr>
              <a:t>ud-cmwt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944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PowerShell Modules: Strategies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17364-B1EB-42DA-89B9-E91E6B35924D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D0D68A-3BC7-469C-9421-69F046C5B26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56DEF-9091-45BF-BE62-6D7678804AF4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2926DD-A250-4A44-BE8C-E4B459BD0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9997804-A1E2-4116-847C-DBC3929B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9058E14-5E4D-4432-99D8-545FAA9192A2}"/>
              </a:ext>
            </a:extLst>
          </p:cNvPr>
          <p:cNvSpPr/>
          <p:nvPr/>
        </p:nvSpPr>
        <p:spPr>
          <a:xfrm>
            <a:off x="8643463" y="2397946"/>
            <a:ext cx="2228850" cy="998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Module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8FED9B-F82E-4ED4-9082-D287249652F2}"/>
              </a:ext>
            </a:extLst>
          </p:cNvPr>
          <p:cNvSpPr/>
          <p:nvPr/>
        </p:nvSpPr>
        <p:spPr>
          <a:xfrm>
            <a:off x="8643463" y="3541560"/>
            <a:ext cx="2228850" cy="450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Module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9F9A2F-F1EF-4725-99BB-9DDA123084EC}"/>
              </a:ext>
            </a:extLst>
          </p:cNvPr>
          <p:cNvSpPr/>
          <p:nvPr/>
        </p:nvSpPr>
        <p:spPr>
          <a:xfrm>
            <a:off x="8643463" y="4137331"/>
            <a:ext cx="2228850" cy="450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Module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65C4D7-4C79-40A1-8C6C-A6554BF90D4F}"/>
              </a:ext>
            </a:extLst>
          </p:cNvPr>
          <p:cNvSpPr/>
          <p:nvPr/>
        </p:nvSpPr>
        <p:spPr>
          <a:xfrm>
            <a:off x="1585438" y="1831565"/>
            <a:ext cx="2228850" cy="441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Script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BC981-B6A1-41E3-BF47-642B50437260}"/>
              </a:ext>
            </a:extLst>
          </p:cNvPr>
          <p:cNvSpPr/>
          <p:nvPr/>
        </p:nvSpPr>
        <p:spPr>
          <a:xfrm>
            <a:off x="8643463" y="1831565"/>
            <a:ext cx="2228850" cy="441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Script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59D70F-C69F-44E1-B893-5241A6C4FA2C}"/>
              </a:ext>
            </a:extLst>
          </p:cNvPr>
          <p:cNvSpPr/>
          <p:nvPr/>
        </p:nvSpPr>
        <p:spPr>
          <a:xfrm>
            <a:off x="4909663" y="1831565"/>
            <a:ext cx="2228850" cy="441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Script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AFFA83-F50B-42F8-8546-5C171E1CC817}"/>
              </a:ext>
            </a:extLst>
          </p:cNvPr>
          <p:cNvSpPr/>
          <p:nvPr/>
        </p:nvSpPr>
        <p:spPr>
          <a:xfrm>
            <a:off x="1585438" y="2393769"/>
            <a:ext cx="2228850" cy="44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Script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03F859-5673-46CD-B37C-8D4E2896E74D}"/>
              </a:ext>
            </a:extLst>
          </p:cNvPr>
          <p:cNvSpPr/>
          <p:nvPr/>
        </p:nvSpPr>
        <p:spPr>
          <a:xfrm>
            <a:off x="1585438" y="2954740"/>
            <a:ext cx="2228850" cy="44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Script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8E9F83-2C9F-43AB-9006-7ADB8FD3EF9B}"/>
              </a:ext>
            </a:extLst>
          </p:cNvPr>
          <p:cNvSpPr/>
          <p:nvPr/>
        </p:nvSpPr>
        <p:spPr>
          <a:xfrm>
            <a:off x="1585438" y="3514058"/>
            <a:ext cx="2228850" cy="44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Script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F4C006-4F3E-41A5-BB4D-A55CCCB6B930}"/>
              </a:ext>
            </a:extLst>
          </p:cNvPr>
          <p:cNvSpPr/>
          <p:nvPr/>
        </p:nvSpPr>
        <p:spPr>
          <a:xfrm>
            <a:off x="4909663" y="2396951"/>
            <a:ext cx="2228850" cy="450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Module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086565-6DD2-4DB8-8D6C-0FFEC75690B0}"/>
              </a:ext>
            </a:extLst>
          </p:cNvPr>
          <p:cNvSpPr/>
          <p:nvPr/>
        </p:nvSpPr>
        <p:spPr>
          <a:xfrm>
            <a:off x="4909663" y="2971288"/>
            <a:ext cx="2228850" cy="450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Module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736587-8145-47F5-8B69-E1A9F151C450}"/>
              </a:ext>
            </a:extLst>
          </p:cNvPr>
          <p:cNvSpPr/>
          <p:nvPr/>
        </p:nvSpPr>
        <p:spPr>
          <a:xfrm>
            <a:off x="4909663" y="3545625"/>
            <a:ext cx="2228850" cy="450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62FBB-729E-4146-9C23-1187FF92CC3E}"/>
              </a:ext>
            </a:extLst>
          </p:cNvPr>
          <p:cNvSpPr txBox="1"/>
          <p:nvPr/>
        </p:nvSpPr>
        <p:spPr>
          <a:xfrm>
            <a:off x="1553985" y="4152982"/>
            <a:ext cx="229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work is done by your own scripts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51B9BC-6806-4686-BA35-CF14463E8529}"/>
              </a:ext>
            </a:extLst>
          </p:cNvPr>
          <p:cNvSpPr txBox="1"/>
          <p:nvPr/>
        </p:nvSpPr>
        <p:spPr>
          <a:xfrm>
            <a:off x="4878210" y="4152982"/>
            <a:ext cx="2291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 is done by your own script using public modules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D28D35-930D-4BD7-82E2-DBB814E2A1FF}"/>
              </a:ext>
            </a:extLst>
          </p:cNvPr>
          <p:cNvSpPr txBox="1"/>
          <p:nvPr/>
        </p:nvSpPr>
        <p:spPr>
          <a:xfrm>
            <a:off x="8613532" y="4724484"/>
            <a:ext cx="2291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 is done by your own script using a mix of your modules and public modules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4EB2A91-71E8-4EAE-AB81-078C457ECC2F}"/>
              </a:ext>
            </a:extLst>
          </p:cNvPr>
          <p:cNvSpPr/>
          <p:nvPr/>
        </p:nvSpPr>
        <p:spPr>
          <a:xfrm>
            <a:off x="838200" y="2181225"/>
            <a:ext cx="654344" cy="6543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7BB9C7-BD18-4BE4-8794-4504D83CAE44}"/>
              </a:ext>
            </a:extLst>
          </p:cNvPr>
          <p:cNvSpPr/>
          <p:nvPr/>
        </p:nvSpPr>
        <p:spPr>
          <a:xfrm>
            <a:off x="4126469" y="2177630"/>
            <a:ext cx="654344" cy="65434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8FCE11-CC1C-4EE5-AE47-FCA9859DE05B}"/>
              </a:ext>
            </a:extLst>
          </p:cNvPr>
          <p:cNvSpPr/>
          <p:nvPr/>
        </p:nvSpPr>
        <p:spPr>
          <a:xfrm>
            <a:off x="7860269" y="2147682"/>
            <a:ext cx="654344" cy="65434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C49F00F-61F8-4FFD-9497-F0434A3182E9}"/>
              </a:ext>
            </a:extLst>
          </p:cNvPr>
          <p:cNvCxnSpPr>
            <a:stCxn id="19" idx="3"/>
            <a:endCxn id="25" idx="3"/>
          </p:cNvCxnSpPr>
          <p:nvPr/>
        </p:nvCxnSpPr>
        <p:spPr>
          <a:xfrm>
            <a:off x="7138513" y="2052465"/>
            <a:ext cx="12700" cy="569862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F1D5F8D-48E3-457D-B8F5-346D0BB468E8}"/>
              </a:ext>
            </a:extLst>
          </p:cNvPr>
          <p:cNvCxnSpPr>
            <a:stCxn id="19" idx="3"/>
            <a:endCxn id="26" idx="3"/>
          </p:cNvCxnSpPr>
          <p:nvPr/>
        </p:nvCxnSpPr>
        <p:spPr>
          <a:xfrm>
            <a:off x="7138513" y="2052465"/>
            <a:ext cx="12700" cy="1144199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0BB17DB2-3C3A-4FB6-9481-CE4FB9C2EDF4}"/>
              </a:ext>
            </a:extLst>
          </p:cNvPr>
          <p:cNvCxnSpPr>
            <a:stCxn id="19" idx="3"/>
            <a:endCxn id="27" idx="3"/>
          </p:cNvCxnSpPr>
          <p:nvPr/>
        </p:nvCxnSpPr>
        <p:spPr>
          <a:xfrm>
            <a:off x="7138513" y="2052465"/>
            <a:ext cx="12700" cy="171853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A6B7764-656D-4059-A46D-D53D398D9805}"/>
              </a:ext>
            </a:extLst>
          </p:cNvPr>
          <p:cNvCxnSpPr>
            <a:cxnSpLocks/>
            <a:stCxn id="18" idx="3"/>
            <a:endCxn id="13" idx="3"/>
          </p:cNvCxnSpPr>
          <p:nvPr/>
        </p:nvCxnSpPr>
        <p:spPr>
          <a:xfrm>
            <a:off x="10872313" y="2052465"/>
            <a:ext cx="12700" cy="844778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AD8D30E-182A-44AD-89A6-451F711ACB55}"/>
              </a:ext>
            </a:extLst>
          </p:cNvPr>
          <p:cNvCxnSpPr>
            <a:stCxn id="18" idx="3"/>
            <a:endCxn id="15" idx="3"/>
          </p:cNvCxnSpPr>
          <p:nvPr/>
        </p:nvCxnSpPr>
        <p:spPr>
          <a:xfrm>
            <a:off x="10872313" y="2052465"/>
            <a:ext cx="12700" cy="1714471"/>
          </a:xfrm>
          <a:prstGeom prst="bentConnector3">
            <a:avLst>
              <a:gd name="adj1" fmla="val 33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9466A5D-1849-4EA1-AB30-6A8672719E59}"/>
              </a:ext>
            </a:extLst>
          </p:cNvPr>
          <p:cNvCxnSpPr>
            <a:stCxn id="18" idx="3"/>
            <a:endCxn id="16" idx="3"/>
          </p:cNvCxnSpPr>
          <p:nvPr/>
        </p:nvCxnSpPr>
        <p:spPr>
          <a:xfrm>
            <a:off x="10872313" y="2052465"/>
            <a:ext cx="12700" cy="2310242"/>
          </a:xfrm>
          <a:prstGeom prst="bentConnector3">
            <a:avLst>
              <a:gd name="adj1" fmla="val 4425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1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" grpId="0"/>
      <p:bldP spid="28" grpId="0"/>
      <p:bldP spid="29" grpId="0"/>
      <p:bldP spid="6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Candara" panose="020E0502030303020204" pitchFamily="34" charset="0"/>
              </a:rPr>
              <a:t>Sponsors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~~ Place Holder ~~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6AC5E9-D4EA-4ED0-B9FD-B9B4A54B47C9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8E372D-460F-4F58-9B1E-01822DDF4080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FEA87E-4279-4BD8-B714-F0C49A8582BB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9F3D5C-B7C9-4C51-8ADA-B4574802A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2DA66F6-432B-4CA3-9BC5-1425710C1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B76996-AD57-4E29-8ABB-1E4D59969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1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PowerShell Modules: Demo 3.1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D61907-D7B2-47E9-8D92-8DADF55FA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0352"/>
            <a:ext cx="10515600" cy="488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Modify Folder Permissions using Carbon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17364-B1EB-42DA-89B9-E91E6B35924D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D0D68A-3BC7-469C-9421-69F046C5B26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56DEF-9091-45BF-BE62-6D7678804AF4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2926DD-A250-4A44-BE8C-E4B459BD0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9997804-A1E2-4116-847C-DBC3929B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DD71F29-CEAA-4708-836C-A9564291B45B}"/>
              </a:ext>
            </a:extLst>
          </p:cNvPr>
          <p:cNvSpPr txBox="1">
            <a:spLocks/>
          </p:cNvSpPr>
          <p:nvPr/>
        </p:nvSpPr>
        <p:spPr>
          <a:xfrm>
            <a:off x="838200" y="2639302"/>
            <a:ext cx="10515600" cy="150597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$folder = “c:\</a:t>
            </a:r>
            <a:r>
              <a:rPr lang="en-US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TestFolder</a:t>
            </a:r>
            <a:r>
              <a:rPr lang="en-US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”; $group = “users”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Grant-</a:t>
            </a:r>
            <a:r>
              <a:rPr lang="en-US" sz="17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CPermission</a:t>
            </a:r>
            <a:r>
              <a:rPr lang="en-US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$folder –Identity $group –Permission Full `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 –</a:t>
            </a:r>
            <a:r>
              <a:rPr lang="en-US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ApplyTo</a:t>
            </a:r>
            <a:r>
              <a:rPr lang="en-US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ContainerAndChildContainersAndChildLeaves</a:t>
            </a:r>
            <a:r>
              <a:rPr lang="en-US" sz="1700" dirty="0">
                <a:solidFill>
                  <a:schemeClr val="bg1"/>
                </a:solidFill>
                <a:latin typeface="Lucida Console" panose="020B0609040504020204" pitchFamily="49" charset="0"/>
              </a:rPr>
              <a:t> –Type Allow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AA8C8-D36B-4C81-85B6-F4A2B13FD021}"/>
              </a:ext>
            </a:extLst>
          </p:cNvPr>
          <p:cNvSpPr txBox="1"/>
          <p:nvPr/>
        </p:nvSpPr>
        <p:spPr>
          <a:xfrm>
            <a:off x="838200" y="4592618"/>
            <a:ext cx="10071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also: </a:t>
            </a:r>
            <a:r>
              <a:rPr lang="en-US" dirty="0">
                <a:hlinkClick r:id="rId4"/>
              </a:rPr>
              <a:t>https://blog.netwrix.com/2018/04/18/how-to-manage-file-system-acls-with-powershell-scripts/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2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PowerShell Modules: Demo 3.2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D61907-D7B2-47E9-8D92-8DADF55FA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0352"/>
            <a:ext cx="10515600" cy="488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 Results from Database Query using </a:t>
            </a:r>
            <a:r>
              <a:rPr lang="en-US" dirty="0" err="1"/>
              <a:t>DbaTools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17364-B1EB-42DA-89B9-E91E6B35924D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D0D68A-3BC7-469C-9421-69F046C5B26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56DEF-9091-45BF-BE62-6D7678804AF4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2926DD-A250-4A44-BE8C-E4B459BD0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9997804-A1E2-4116-847C-DBC3929B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5700F71F-A863-4075-A423-3447C128D9D3}"/>
              </a:ext>
            </a:extLst>
          </p:cNvPr>
          <p:cNvSpPr txBox="1">
            <a:spLocks/>
          </p:cNvSpPr>
          <p:nvPr/>
        </p:nvSpPr>
        <p:spPr>
          <a:xfrm>
            <a:off x="838200" y="2639302"/>
            <a:ext cx="10515600" cy="21886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$server = “db123”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db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= “inventory”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$query = “select distinct name from workstations where dept=5”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$names =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Invoke-</a:t>
            </a:r>
            <a:r>
              <a:rPr lang="en-US" sz="1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DbaQuery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–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SqlInstance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$server –Database $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db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–Query 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$query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9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PowerShell Modules: Demo 3.3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D61907-D7B2-47E9-8D92-8DADF55FA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0352"/>
            <a:ext cx="10515600" cy="488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 Data from an Excel Spreadsheet using </a:t>
            </a:r>
            <a:r>
              <a:rPr lang="en-US" dirty="0" err="1"/>
              <a:t>ImportExcel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17364-B1EB-42DA-89B9-E91E6B35924D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D0D68A-3BC7-469C-9421-69F046C5B26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56DEF-9091-45BF-BE62-6D7678804AF4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2926DD-A250-4A44-BE8C-E4B459BD0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9997804-A1E2-4116-847C-DBC3929B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DD71F29-CEAA-4708-836C-A9564291B45B}"/>
              </a:ext>
            </a:extLst>
          </p:cNvPr>
          <p:cNvSpPr txBox="1">
            <a:spLocks/>
          </p:cNvSpPr>
          <p:nvPr/>
        </p:nvSpPr>
        <p:spPr>
          <a:xfrm>
            <a:off x="838200" y="2639302"/>
            <a:ext cx="10515600" cy="21886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filepath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= “c:\files\computers.xlsx”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wksh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= “laptops”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lt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=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Import-Excel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–Path $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filepath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–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WorksheetName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“Laptops”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$names = (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Import-Excel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–Path $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filepath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–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WorksheetName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$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wksh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).Name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883BB-874B-47F9-A1C7-751ECB5127FF}"/>
              </a:ext>
            </a:extLst>
          </p:cNvPr>
          <p:cNvSpPr txBox="1"/>
          <p:nvPr/>
        </p:nvSpPr>
        <p:spPr>
          <a:xfrm>
            <a:off x="4610100" y="5606982"/>
            <a:ext cx="687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Watch the YouTube video by David Finke: </a:t>
            </a:r>
            <a:r>
              <a:rPr lang="en-US" dirty="0">
                <a:hlinkClick r:id="rId4"/>
              </a:rPr>
              <a:t>https://youtu.be/fvKKdIzJCws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53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PowerShell Modules: Demo 3.4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D61907-D7B2-47E9-8D92-8DADF55FA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0352"/>
            <a:ext cx="10515600" cy="488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Check for Updates / Install Updates using </a:t>
            </a:r>
            <a:r>
              <a:rPr lang="en-US" dirty="0" err="1"/>
              <a:t>PSWindowsUpdate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17364-B1EB-42DA-89B9-E91E6B35924D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D0D68A-3BC7-469C-9421-69F046C5B26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56DEF-9091-45BF-BE62-6D7678804AF4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2926DD-A250-4A44-BE8C-E4B459BD0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9997804-A1E2-4116-847C-DBC3929B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DD71F29-CEAA-4708-836C-A9564291B45B}"/>
              </a:ext>
            </a:extLst>
          </p:cNvPr>
          <p:cNvSpPr txBox="1">
            <a:spLocks/>
          </p:cNvSpPr>
          <p:nvPr/>
        </p:nvSpPr>
        <p:spPr>
          <a:xfrm>
            <a:off x="838200" y="2639302"/>
            <a:ext cx="10515600" cy="218865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WindowsUpdate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–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AcceptAll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–Install –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WindowsUpdate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-</a:t>
            </a:r>
            <a:r>
              <a:rPr lang="en-US" sz="1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IgnoreReboot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883BB-874B-47F9-A1C7-751ECB5127FF}"/>
              </a:ext>
            </a:extLst>
          </p:cNvPr>
          <p:cNvSpPr txBox="1"/>
          <p:nvPr/>
        </p:nvSpPr>
        <p:spPr>
          <a:xfrm>
            <a:off x="4610100" y="5606982"/>
            <a:ext cx="687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Watch the YouTube video by David Finke: </a:t>
            </a:r>
            <a:r>
              <a:rPr lang="en-US" dirty="0">
                <a:hlinkClick r:id="rId4"/>
              </a:rPr>
              <a:t>https://youtu.be/fvKKdIzJCws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45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PowerShell Modules: Demo 3.5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D61907-D7B2-47E9-8D92-8DADF55FA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0352"/>
            <a:ext cx="10515600" cy="488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 Computers from AD Security Group (</a:t>
            </a:r>
            <a:r>
              <a:rPr lang="en-US" dirty="0" err="1"/>
              <a:t>ActiveDirectory</a:t>
            </a:r>
            <a:r>
              <a:rPr lang="en-US" dirty="0"/>
              <a:t>, </a:t>
            </a:r>
            <a:r>
              <a:rPr lang="en-US" dirty="0" err="1"/>
              <a:t>AdsiPS</a:t>
            </a:r>
            <a:r>
              <a:rPr lang="en-US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17364-B1EB-42DA-89B9-E91E6B35924D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D0D68A-3BC7-469C-9421-69F046C5B26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56DEF-9091-45BF-BE62-6D7678804AF4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2926DD-A250-4A44-BE8C-E4B459BD0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9997804-A1E2-4116-847C-DBC3929B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DD71F29-CEAA-4708-836C-A9564291B45B}"/>
              </a:ext>
            </a:extLst>
          </p:cNvPr>
          <p:cNvSpPr txBox="1">
            <a:spLocks/>
          </p:cNvSpPr>
          <p:nvPr/>
        </p:nvSpPr>
        <p:spPr>
          <a:xfrm>
            <a:off x="838200" y="2639302"/>
            <a:ext cx="10515600" cy="9740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$names = (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ADGroupMember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–Identity “sales workstations”).Name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29075334-00B4-451B-8949-C4D21DD52FAB}"/>
              </a:ext>
            </a:extLst>
          </p:cNvPr>
          <p:cNvSpPr txBox="1">
            <a:spLocks/>
          </p:cNvSpPr>
          <p:nvPr/>
        </p:nvSpPr>
        <p:spPr>
          <a:xfrm>
            <a:off x="838200" y="4094544"/>
            <a:ext cx="10515600" cy="9740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$names = (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Get-</a:t>
            </a:r>
            <a:r>
              <a:rPr lang="en-US" sz="1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AdsiGroupMember</a:t>
            </a:r>
            <a:r>
              <a:rPr lang="en-US" sz="1800" dirty="0">
                <a:solidFill>
                  <a:schemeClr val="bg1"/>
                </a:solidFill>
                <a:latin typeface="Lucida Console" panose="020B0609040504020204" pitchFamily="49" charset="0"/>
              </a:rPr>
              <a:t> –Identity “sales workstations”).Name</a:t>
            </a:r>
            <a:endParaRPr lang="en-US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63377-BD2D-4EDC-A75D-1F41E2F74FC5}"/>
              </a:ext>
            </a:extLst>
          </p:cNvPr>
          <p:cNvSpPr txBox="1"/>
          <p:nvPr/>
        </p:nvSpPr>
        <p:spPr>
          <a:xfrm>
            <a:off x="838200" y="3579920"/>
            <a:ext cx="472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3 - Example using </a:t>
            </a:r>
            <a:r>
              <a:rPr lang="en-US" dirty="0" err="1"/>
              <a:t>ActiveDirectory</a:t>
            </a:r>
            <a:r>
              <a:rPr lang="en-US" dirty="0"/>
              <a:t>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883BB-874B-47F9-A1C7-751ECB5127FF}"/>
              </a:ext>
            </a:extLst>
          </p:cNvPr>
          <p:cNvSpPr txBox="1"/>
          <p:nvPr/>
        </p:nvSpPr>
        <p:spPr>
          <a:xfrm>
            <a:off x="838200" y="5076434"/>
            <a:ext cx="389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4 - Example using </a:t>
            </a:r>
            <a:r>
              <a:rPr lang="en-US" dirty="0" err="1"/>
              <a:t>AdsiPS</a:t>
            </a:r>
            <a:r>
              <a:rPr lang="en-US" dirty="0"/>
              <a:t> module</a:t>
            </a:r>
          </a:p>
        </p:txBody>
      </p:sp>
    </p:spTree>
    <p:extLst>
      <p:ext uri="{BB962C8B-B14F-4D97-AF65-F5344CB8AC3E}">
        <p14:creationId xmlns:p14="http://schemas.microsoft.com/office/powerpoint/2010/main" val="147275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45F8-B1BD-4612-B5DF-D5618409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Modules – Popular Selections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76EF1C2-6F77-475C-84F0-8543CF5EC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728876"/>
              </p:ext>
            </p:extLst>
          </p:nvPr>
        </p:nvGraphicFramePr>
        <p:xfrm>
          <a:off x="838200" y="1568450"/>
          <a:ext cx="10515600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925">
                  <a:extLst>
                    <a:ext uri="{9D8B030D-6E8A-4147-A177-3AD203B41FA5}">
                      <a16:colId xmlns:a16="http://schemas.microsoft.com/office/drawing/2014/main" val="2207512385"/>
                    </a:ext>
                  </a:extLst>
                </a:gridCol>
                <a:gridCol w="8448675">
                  <a:extLst>
                    <a:ext uri="{9D8B030D-6E8A-4147-A177-3AD203B41FA5}">
                      <a16:colId xmlns:a16="http://schemas.microsoft.com/office/drawing/2014/main" val="3230795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5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Carbon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Automating the configuration Windows 7, 8, 2008, and 2012 and automation the installation and configuration of Windows applications, websites, and services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31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DbaTools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community module that enables SQL Server Pros to automate database development and server administration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3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PSWindowsUpdate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 the Windows Update client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318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OSDBuilder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 image customization, patching and preparation for use in automating image processes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453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Posh365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Connect. Migrate. Maintain. A toolbox for cloud and hybrid environments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12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PlatyPS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Automate markdown file generation from PowerShell module 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01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ActiveDirectory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AdsiPS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 and manipulate Active Directory objects and configuration settings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165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788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B896-CB68-47DB-AEBB-16D79ED8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need to make a module?</a:t>
            </a:r>
          </a:p>
        </p:txBody>
      </p:sp>
      <p:pic>
        <p:nvPicPr>
          <p:cNvPr id="7170" name="Picture 2" descr="Image result for meth lab">
            <a:extLst>
              <a:ext uri="{FF2B5EF4-FFF2-40B4-BE49-F238E27FC236}">
                <a16:creationId xmlns:a16="http://schemas.microsoft.com/office/drawing/2014/main" id="{CA617DA8-C261-49B2-A854-E91CB3218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690688"/>
            <a:ext cx="54292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3C215A-07AC-4D17-AD75-9BA904E46AAD}"/>
              </a:ext>
            </a:extLst>
          </p:cNvPr>
          <p:cNvSpPr/>
          <p:nvPr/>
        </p:nvSpPr>
        <p:spPr>
          <a:xfrm rot="16200000">
            <a:off x="4729556" y="4338969"/>
            <a:ext cx="1012185" cy="6445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324229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447038-DA2B-4C15-A2B1-1E857D7FE9E7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9A57F-1F79-4689-BAA7-3AECC5DE0406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A206EC-BAD9-461C-80CF-C7CBE535263B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9E48C2-A268-41DE-AA38-79B36A6DA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BE1F437-5C0F-4D7C-8F84-CF664F011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92C145CF-CFF1-4BDF-8097-CEB8DA68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When a Module Might be Better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4D457A-BA83-464C-97EA-949D257A522A}"/>
              </a:ext>
            </a:extLst>
          </p:cNvPr>
          <p:cNvGrpSpPr/>
          <p:nvPr/>
        </p:nvGrpSpPr>
        <p:grpSpPr>
          <a:xfrm>
            <a:off x="2178795" y="1944299"/>
            <a:ext cx="1766894" cy="1929575"/>
            <a:chOff x="2172037" y="1828052"/>
            <a:chExt cx="1766894" cy="19295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2AFBDC-AC17-48AC-8110-F926D39BE5EF}"/>
                </a:ext>
              </a:extLst>
            </p:cNvPr>
            <p:cNvSpPr/>
            <p:nvPr/>
          </p:nvSpPr>
          <p:spPr>
            <a:xfrm>
              <a:off x="2365695" y="2255998"/>
              <a:ext cx="1392573" cy="15016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/>
                <a:t>Param (</a:t>
              </a:r>
            </a:p>
            <a:p>
              <a:r>
                <a:rPr lang="en-US" sz="800" dirty="0"/>
                <a:t>  [parameter(Mandatory)]</a:t>
              </a:r>
            </a:p>
            <a:p>
              <a:r>
                <a:rPr lang="en-US" sz="800" dirty="0"/>
                <a:t>  [int] $Dept</a:t>
              </a:r>
            </a:p>
            <a:p>
              <a:r>
                <a:rPr lang="en-US" sz="800" dirty="0"/>
                <a:t>)</a:t>
              </a:r>
            </a:p>
            <a:p>
              <a:r>
                <a:rPr lang="en-US" sz="800" dirty="0"/>
                <a:t>try {..}</a:t>
              </a:r>
            </a:p>
            <a:p>
              <a:r>
                <a:rPr lang="en-US" sz="800" dirty="0"/>
                <a:t>catch {..}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74B983-0BB9-4A1A-A3B1-D9C0D80EE689}"/>
                </a:ext>
              </a:extLst>
            </p:cNvPr>
            <p:cNvSpPr txBox="1"/>
            <p:nvPr/>
          </p:nvSpPr>
          <p:spPr>
            <a:xfrm>
              <a:off x="2172037" y="1828052"/>
              <a:ext cx="1766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Get-PoUsers.ps1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05FFC51-6F1C-45E3-8296-09F07570A7F3}"/>
              </a:ext>
            </a:extLst>
          </p:cNvPr>
          <p:cNvSpPr/>
          <p:nvPr/>
        </p:nvSpPr>
        <p:spPr>
          <a:xfrm>
            <a:off x="6810192" y="2210280"/>
            <a:ext cx="1392573" cy="1501629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A050F-76DF-4317-8AEE-59293E9148A4}"/>
              </a:ext>
            </a:extLst>
          </p:cNvPr>
          <p:cNvSpPr/>
          <p:nvPr/>
        </p:nvSpPr>
        <p:spPr>
          <a:xfrm>
            <a:off x="6969583" y="2347294"/>
            <a:ext cx="1392573" cy="1501629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1FEAD-0CD5-439A-BA7E-FA65BBE92487}"/>
              </a:ext>
            </a:extLst>
          </p:cNvPr>
          <p:cNvSpPr txBox="1"/>
          <p:nvPr/>
        </p:nvSpPr>
        <p:spPr>
          <a:xfrm>
            <a:off x="2432072" y="4150340"/>
            <a:ext cx="130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(One Script)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91031-6B9A-4432-811F-91C13D593009}"/>
              </a:ext>
            </a:extLst>
          </p:cNvPr>
          <p:cNvSpPr txBox="1"/>
          <p:nvPr/>
        </p:nvSpPr>
        <p:spPr>
          <a:xfrm>
            <a:off x="1274229" y="4996029"/>
            <a:ext cx="3618222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C:\&gt; .\Get-PoUsers.ps1 –Dept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4E22B2-6B48-4AA0-AA6B-5BFAE0A4DB13}"/>
              </a:ext>
            </a:extLst>
          </p:cNvPr>
          <p:cNvSpPr txBox="1"/>
          <p:nvPr/>
        </p:nvSpPr>
        <p:spPr>
          <a:xfrm>
            <a:off x="6154889" y="4719030"/>
            <a:ext cx="383683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C:\&gt; .\Get-PoUsers.ps1 –Dept 4</a:t>
            </a:r>
          </a:p>
          <a:p>
            <a:r>
              <a:rPr lang="en-US" dirty="0">
                <a:solidFill>
                  <a:schemeClr val="bg1"/>
                </a:solidFill>
              </a:rPr>
              <a:t>C:\&gt; .\Get-PoDepartments.ps1</a:t>
            </a:r>
          </a:p>
          <a:p>
            <a:r>
              <a:rPr lang="en-US" dirty="0">
                <a:solidFill>
                  <a:schemeClr val="bg1"/>
                </a:solidFill>
              </a:rPr>
              <a:t>C:\&gt; .\Get-PoList.ps1 –Type Rejected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DC6A85-1B9D-4C26-9976-3DC3AE6CFFD8}"/>
              </a:ext>
            </a:extLst>
          </p:cNvPr>
          <p:cNvSpPr/>
          <p:nvPr/>
        </p:nvSpPr>
        <p:spPr>
          <a:xfrm>
            <a:off x="7131396" y="2485835"/>
            <a:ext cx="1392573" cy="15016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dirty="0"/>
              <a:t>Param ()</a:t>
            </a:r>
          </a:p>
          <a:p>
            <a:r>
              <a:rPr lang="en-US" sz="800" dirty="0"/>
              <a:t>try {..}</a:t>
            </a:r>
          </a:p>
          <a:p>
            <a:r>
              <a:rPr lang="en-US" sz="800" dirty="0"/>
              <a:t>catch {..}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8CD0A4-9D17-4BE7-A91E-1A5F405DFFD3}"/>
              </a:ext>
            </a:extLst>
          </p:cNvPr>
          <p:cNvSpPr/>
          <p:nvPr/>
        </p:nvSpPr>
        <p:spPr>
          <a:xfrm>
            <a:off x="7299551" y="2621322"/>
            <a:ext cx="1392573" cy="15016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dirty="0"/>
              <a:t>Param (</a:t>
            </a:r>
          </a:p>
          <a:p>
            <a:r>
              <a:rPr lang="en-US" sz="800" dirty="0"/>
              <a:t>  [parameter(Mandatory)]</a:t>
            </a:r>
          </a:p>
          <a:p>
            <a:r>
              <a:rPr lang="en-US" sz="800" dirty="0"/>
              <a:t>  [int] $Dept</a:t>
            </a:r>
          </a:p>
          <a:p>
            <a:r>
              <a:rPr lang="en-US" sz="800" dirty="0"/>
              <a:t>)</a:t>
            </a:r>
          </a:p>
          <a:p>
            <a:r>
              <a:rPr lang="en-US" sz="800" dirty="0"/>
              <a:t>try {..}</a:t>
            </a:r>
          </a:p>
          <a:p>
            <a:r>
              <a:rPr lang="en-US" sz="800" dirty="0"/>
              <a:t>catch {..}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8E2A4E8-1CBD-4B46-9874-DDEDB57C0FD2}"/>
              </a:ext>
            </a:extLst>
          </p:cNvPr>
          <p:cNvSpPr/>
          <p:nvPr/>
        </p:nvSpPr>
        <p:spPr>
          <a:xfrm>
            <a:off x="6279176" y="2156669"/>
            <a:ext cx="2647950" cy="2019300"/>
          </a:xfrm>
          <a:custGeom>
            <a:avLst/>
            <a:gdLst>
              <a:gd name="connsiteX0" fmla="*/ 933450 w 2647950"/>
              <a:gd name="connsiteY0" fmla="*/ 0 h 2019300"/>
              <a:gd name="connsiteX1" fmla="*/ 800100 w 2647950"/>
              <a:gd name="connsiteY1" fmla="*/ 9525 h 2019300"/>
              <a:gd name="connsiteX2" fmla="*/ 647700 w 2647950"/>
              <a:gd name="connsiteY2" fmla="*/ 95250 h 2019300"/>
              <a:gd name="connsiteX3" fmla="*/ 390525 w 2647950"/>
              <a:gd name="connsiteY3" fmla="*/ 285750 h 2019300"/>
              <a:gd name="connsiteX4" fmla="*/ 371475 w 2647950"/>
              <a:gd name="connsiteY4" fmla="*/ 314325 h 2019300"/>
              <a:gd name="connsiteX5" fmla="*/ 304800 w 2647950"/>
              <a:gd name="connsiteY5" fmla="*/ 371475 h 2019300"/>
              <a:gd name="connsiteX6" fmla="*/ 200025 w 2647950"/>
              <a:gd name="connsiteY6" fmla="*/ 523875 h 2019300"/>
              <a:gd name="connsiteX7" fmla="*/ 133350 w 2647950"/>
              <a:gd name="connsiteY7" fmla="*/ 647700 h 2019300"/>
              <a:gd name="connsiteX8" fmla="*/ 76200 w 2647950"/>
              <a:gd name="connsiteY8" fmla="*/ 800100 h 2019300"/>
              <a:gd name="connsiteX9" fmla="*/ 57150 w 2647950"/>
              <a:gd name="connsiteY9" fmla="*/ 838200 h 2019300"/>
              <a:gd name="connsiteX10" fmla="*/ 0 w 2647950"/>
              <a:gd name="connsiteY10" fmla="*/ 1133475 h 2019300"/>
              <a:gd name="connsiteX11" fmla="*/ 9525 w 2647950"/>
              <a:gd name="connsiteY11" fmla="*/ 1371600 h 2019300"/>
              <a:gd name="connsiteX12" fmla="*/ 47625 w 2647950"/>
              <a:gd name="connsiteY12" fmla="*/ 1476375 h 2019300"/>
              <a:gd name="connsiteX13" fmla="*/ 161925 w 2647950"/>
              <a:gd name="connsiteY13" fmla="*/ 1657350 h 2019300"/>
              <a:gd name="connsiteX14" fmla="*/ 219075 w 2647950"/>
              <a:gd name="connsiteY14" fmla="*/ 1724025 h 2019300"/>
              <a:gd name="connsiteX15" fmla="*/ 266700 w 2647950"/>
              <a:gd name="connsiteY15" fmla="*/ 1790700 h 2019300"/>
              <a:gd name="connsiteX16" fmla="*/ 352425 w 2647950"/>
              <a:gd name="connsiteY16" fmla="*/ 1857375 h 2019300"/>
              <a:gd name="connsiteX17" fmla="*/ 485775 w 2647950"/>
              <a:gd name="connsiteY17" fmla="*/ 1933575 h 2019300"/>
              <a:gd name="connsiteX18" fmla="*/ 790575 w 2647950"/>
              <a:gd name="connsiteY18" fmla="*/ 2009775 h 2019300"/>
              <a:gd name="connsiteX19" fmla="*/ 1028700 w 2647950"/>
              <a:gd name="connsiteY19" fmla="*/ 2019300 h 2019300"/>
              <a:gd name="connsiteX20" fmla="*/ 1600200 w 2647950"/>
              <a:gd name="connsiteY20" fmla="*/ 1971675 h 2019300"/>
              <a:gd name="connsiteX21" fmla="*/ 1666875 w 2647950"/>
              <a:gd name="connsiteY21" fmla="*/ 1952625 h 2019300"/>
              <a:gd name="connsiteX22" fmla="*/ 1933575 w 2647950"/>
              <a:gd name="connsiteY22" fmla="*/ 1885950 h 2019300"/>
              <a:gd name="connsiteX23" fmla="*/ 2181225 w 2647950"/>
              <a:gd name="connsiteY23" fmla="*/ 1800225 h 2019300"/>
              <a:gd name="connsiteX24" fmla="*/ 2314575 w 2647950"/>
              <a:gd name="connsiteY24" fmla="*/ 1657350 h 2019300"/>
              <a:gd name="connsiteX25" fmla="*/ 2371725 w 2647950"/>
              <a:gd name="connsiteY25" fmla="*/ 1600200 h 2019300"/>
              <a:gd name="connsiteX26" fmla="*/ 2486025 w 2647950"/>
              <a:gd name="connsiteY26" fmla="*/ 1409700 h 2019300"/>
              <a:gd name="connsiteX27" fmla="*/ 2581275 w 2647950"/>
              <a:gd name="connsiteY27" fmla="*/ 1247775 h 2019300"/>
              <a:gd name="connsiteX28" fmla="*/ 2609850 w 2647950"/>
              <a:gd name="connsiteY28" fmla="*/ 1104900 h 2019300"/>
              <a:gd name="connsiteX29" fmla="*/ 2638425 w 2647950"/>
              <a:gd name="connsiteY29" fmla="*/ 1009650 h 2019300"/>
              <a:gd name="connsiteX30" fmla="*/ 2647950 w 2647950"/>
              <a:gd name="connsiteY30" fmla="*/ 866775 h 2019300"/>
              <a:gd name="connsiteX31" fmla="*/ 2638425 w 2647950"/>
              <a:gd name="connsiteY31" fmla="*/ 723900 h 2019300"/>
              <a:gd name="connsiteX32" fmla="*/ 2628900 w 2647950"/>
              <a:gd name="connsiteY32" fmla="*/ 695325 h 2019300"/>
              <a:gd name="connsiteX33" fmla="*/ 2571750 w 2647950"/>
              <a:gd name="connsiteY33" fmla="*/ 523875 h 2019300"/>
              <a:gd name="connsiteX34" fmla="*/ 2543175 w 2647950"/>
              <a:gd name="connsiteY34" fmla="*/ 485775 h 2019300"/>
              <a:gd name="connsiteX35" fmla="*/ 2486025 w 2647950"/>
              <a:gd name="connsiteY35" fmla="*/ 381000 h 2019300"/>
              <a:gd name="connsiteX36" fmla="*/ 2400300 w 2647950"/>
              <a:gd name="connsiteY36" fmla="*/ 247650 h 2019300"/>
              <a:gd name="connsiteX37" fmla="*/ 2257425 w 2647950"/>
              <a:gd name="connsiteY37" fmla="*/ 123825 h 2019300"/>
              <a:gd name="connsiteX38" fmla="*/ 2076450 w 2647950"/>
              <a:gd name="connsiteY38" fmla="*/ 76200 h 2019300"/>
              <a:gd name="connsiteX39" fmla="*/ 2019300 w 2647950"/>
              <a:gd name="connsiteY39" fmla="*/ 57150 h 2019300"/>
              <a:gd name="connsiteX40" fmla="*/ 1323975 w 2647950"/>
              <a:gd name="connsiteY40" fmla="*/ 66675 h 2019300"/>
              <a:gd name="connsiteX41" fmla="*/ 1200150 w 2647950"/>
              <a:gd name="connsiteY41" fmla="*/ 85725 h 2019300"/>
              <a:gd name="connsiteX42" fmla="*/ 1104900 w 2647950"/>
              <a:gd name="connsiteY42" fmla="*/ 123825 h 2019300"/>
              <a:gd name="connsiteX43" fmla="*/ 1057275 w 2647950"/>
              <a:gd name="connsiteY43" fmla="*/ 142875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647950" h="2019300" fill="none" extrusionOk="0">
                <a:moveTo>
                  <a:pt x="933450" y="0"/>
                </a:moveTo>
                <a:cubicBezTo>
                  <a:pt x="893918" y="6380"/>
                  <a:pt x="843668" y="-4080"/>
                  <a:pt x="800100" y="9525"/>
                </a:cubicBezTo>
                <a:cubicBezTo>
                  <a:pt x="747281" y="28308"/>
                  <a:pt x="685705" y="66036"/>
                  <a:pt x="647700" y="95250"/>
                </a:cubicBezTo>
                <a:cubicBezTo>
                  <a:pt x="566459" y="139152"/>
                  <a:pt x="464336" y="182184"/>
                  <a:pt x="390525" y="285750"/>
                </a:cubicBezTo>
                <a:cubicBezTo>
                  <a:pt x="385384" y="295059"/>
                  <a:pt x="380140" y="307129"/>
                  <a:pt x="371475" y="314325"/>
                </a:cubicBezTo>
                <a:cubicBezTo>
                  <a:pt x="350469" y="335739"/>
                  <a:pt x="325296" y="348847"/>
                  <a:pt x="304800" y="371475"/>
                </a:cubicBezTo>
                <a:cubicBezTo>
                  <a:pt x="269713" y="420699"/>
                  <a:pt x="241785" y="475531"/>
                  <a:pt x="200025" y="523875"/>
                </a:cubicBezTo>
                <a:cubicBezTo>
                  <a:pt x="175340" y="558940"/>
                  <a:pt x="156912" y="610046"/>
                  <a:pt x="133350" y="647700"/>
                </a:cubicBezTo>
                <a:cubicBezTo>
                  <a:pt x="120802" y="718096"/>
                  <a:pt x="128588" y="683293"/>
                  <a:pt x="76200" y="800100"/>
                </a:cubicBezTo>
                <a:cubicBezTo>
                  <a:pt x="68374" y="812128"/>
                  <a:pt x="61213" y="824897"/>
                  <a:pt x="57150" y="838200"/>
                </a:cubicBezTo>
                <a:cubicBezTo>
                  <a:pt x="14987" y="978129"/>
                  <a:pt x="16174" y="993644"/>
                  <a:pt x="0" y="1133475"/>
                </a:cubicBezTo>
                <a:cubicBezTo>
                  <a:pt x="1539" y="1223595"/>
                  <a:pt x="6940" y="1291680"/>
                  <a:pt x="9525" y="1371600"/>
                </a:cubicBezTo>
                <a:cubicBezTo>
                  <a:pt x="16151" y="1406119"/>
                  <a:pt x="33606" y="1439807"/>
                  <a:pt x="47625" y="1476375"/>
                </a:cubicBezTo>
                <a:cubicBezTo>
                  <a:pt x="65663" y="1523156"/>
                  <a:pt x="147123" y="1639130"/>
                  <a:pt x="161925" y="1657350"/>
                </a:cubicBezTo>
                <a:cubicBezTo>
                  <a:pt x="179734" y="1681802"/>
                  <a:pt x="201889" y="1701974"/>
                  <a:pt x="219075" y="1724025"/>
                </a:cubicBezTo>
                <a:cubicBezTo>
                  <a:pt x="237315" y="1746266"/>
                  <a:pt x="246885" y="1767633"/>
                  <a:pt x="266700" y="1790700"/>
                </a:cubicBezTo>
                <a:cubicBezTo>
                  <a:pt x="293713" y="1816037"/>
                  <a:pt x="319544" y="1833947"/>
                  <a:pt x="352425" y="1857375"/>
                </a:cubicBezTo>
                <a:cubicBezTo>
                  <a:pt x="395558" y="1878009"/>
                  <a:pt x="435355" y="1909195"/>
                  <a:pt x="485775" y="1933575"/>
                </a:cubicBezTo>
                <a:cubicBezTo>
                  <a:pt x="576681" y="1973568"/>
                  <a:pt x="686544" y="2017868"/>
                  <a:pt x="790575" y="2009775"/>
                </a:cubicBezTo>
                <a:cubicBezTo>
                  <a:pt x="857973" y="2007055"/>
                  <a:pt x="940615" y="2009198"/>
                  <a:pt x="1028700" y="2019300"/>
                </a:cubicBezTo>
                <a:cubicBezTo>
                  <a:pt x="1321030" y="2000861"/>
                  <a:pt x="1381426" y="2009324"/>
                  <a:pt x="1600200" y="1971675"/>
                </a:cubicBezTo>
                <a:cubicBezTo>
                  <a:pt x="1659470" y="1958878"/>
                  <a:pt x="1617479" y="1965966"/>
                  <a:pt x="1666875" y="1952625"/>
                </a:cubicBezTo>
                <a:cubicBezTo>
                  <a:pt x="1747512" y="1942325"/>
                  <a:pt x="1850592" y="1917919"/>
                  <a:pt x="1933575" y="1885950"/>
                </a:cubicBezTo>
                <a:cubicBezTo>
                  <a:pt x="2017332" y="1861133"/>
                  <a:pt x="2181225" y="1800224"/>
                  <a:pt x="2181225" y="1800225"/>
                </a:cubicBezTo>
                <a:cubicBezTo>
                  <a:pt x="2301213" y="1713720"/>
                  <a:pt x="2196425" y="1808275"/>
                  <a:pt x="2314575" y="1657350"/>
                </a:cubicBezTo>
                <a:cubicBezTo>
                  <a:pt x="2332181" y="1635907"/>
                  <a:pt x="2354623" y="1622907"/>
                  <a:pt x="2371725" y="1600200"/>
                </a:cubicBezTo>
                <a:cubicBezTo>
                  <a:pt x="2402593" y="1531880"/>
                  <a:pt x="2448715" y="1477636"/>
                  <a:pt x="2486025" y="1409700"/>
                </a:cubicBezTo>
                <a:cubicBezTo>
                  <a:pt x="2559447" y="1301030"/>
                  <a:pt x="2528562" y="1352554"/>
                  <a:pt x="2581275" y="1247775"/>
                </a:cubicBezTo>
                <a:cubicBezTo>
                  <a:pt x="2591754" y="1199021"/>
                  <a:pt x="2602681" y="1149525"/>
                  <a:pt x="2609850" y="1104900"/>
                </a:cubicBezTo>
                <a:cubicBezTo>
                  <a:pt x="2618022" y="1072706"/>
                  <a:pt x="2629266" y="1043696"/>
                  <a:pt x="2638425" y="1009650"/>
                </a:cubicBezTo>
                <a:cubicBezTo>
                  <a:pt x="2652980" y="968733"/>
                  <a:pt x="2648545" y="912480"/>
                  <a:pt x="2647950" y="866775"/>
                </a:cubicBezTo>
                <a:cubicBezTo>
                  <a:pt x="2645496" y="817354"/>
                  <a:pt x="2642750" y="779721"/>
                  <a:pt x="2638425" y="723900"/>
                </a:cubicBezTo>
                <a:cubicBezTo>
                  <a:pt x="2636270" y="715270"/>
                  <a:pt x="2631360" y="703825"/>
                  <a:pt x="2628900" y="695325"/>
                </a:cubicBezTo>
                <a:cubicBezTo>
                  <a:pt x="2610485" y="621842"/>
                  <a:pt x="2605205" y="579954"/>
                  <a:pt x="2571750" y="523875"/>
                </a:cubicBezTo>
                <a:cubicBezTo>
                  <a:pt x="2565042" y="509870"/>
                  <a:pt x="2552127" y="500467"/>
                  <a:pt x="2543175" y="485775"/>
                </a:cubicBezTo>
                <a:cubicBezTo>
                  <a:pt x="2456862" y="305836"/>
                  <a:pt x="2561750" y="458241"/>
                  <a:pt x="2486025" y="381000"/>
                </a:cubicBezTo>
                <a:cubicBezTo>
                  <a:pt x="2468007" y="310199"/>
                  <a:pt x="2475884" y="323509"/>
                  <a:pt x="2400300" y="247650"/>
                </a:cubicBezTo>
                <a:cubicBezTo>
                  <a:pt x="2369899" y="210300"/>
                  <a:pt x="2303095" y="140240"/>
                  <a:pt x="2257425" y="123825"/>
                </a:cubicBezTo>
                <a:cubicBezTo>
                  <a:pt x="2116458" y="54626"/>
                  <a:pt x="2193254" y="98569"/>
                  <a:pt x="2076450" y="76200"/>
                </a:cubicBezTo>
                <a:cubicBezTo>
                  <a:pt x="2056795" y="69854"/>
                  <a:pt x="2038075" y="64032"/>
                  <a:pt x="2019300" y="57150"/>
                </a:cubicBezTo>
                <a:cubicBezTo>
                  <a:pt x="1945111" y="31356"/>
                  <a:pt x="1492970" y="69935"/>
                  <a:pt x="1323975" y="66675"/>
                </a:cubicBezTo>
                <a:cubicBezTo>
                  <a:pt x="1298914" y="65523"/>
                  <a:pt x="1228446" y="69026"/>
                  <a:pt x="1200150" y="85725"/>
                </a:cubicBezTo>
                <a:cubicBezTo>
                  <a:pt x="1168060" y="95391"/>
                  <a:pt x="1138532" y="118519"/>
                  <a:pt x="1104900" y="123825"/>
                </a:cubicBezTo>
                <a:cubicBezTo>
                  <a:pt x="1059523" y="133295"/>
                  <a:pt x="1073911" y="123305"/>
                  <a:pt x="1057275" y="142875"/>
                </a:cubicBezTo>
              </a:path>
              <a:path w="2647950" h="2019300" stroke="0" extrusionOk="0">
                <a:moveTo>
                  <a:pt x="933450" y="0"/>
                </a:moveTo>
                <a:cubicBezTo>
                  <a:pt x="887720" y="-3343"/>
                  <a:pt x="840425" y="-4986"/>
                  <a:pt x="800100" y="9525"/>
                </a:cubicBezTo>
                <a:cubicBezTo>
                  <a:pt x="742847" y="21372"/>
                  <a:pt x="698404" y="59286"/>
                  <a:pt x="647700" y="95250"/>
                </a:cubicBezTo>
                <a:cubicBezTo>
                  <a:pt x="563071" y="160697"/>
                  <a:pt x="457990" y="191056"/>
                  <a:pt x="390525" y="285750"/>
                </a:cubicBezTo>
                <a:cubicBezTo>
                  <a:pt x="382939" y="296433"/>
                  <a:pt x="379039" y="305678"/>
                  <a:pt x="371475" y="314325"/>
                </a:cubicBezTo>
                <a:cubicBezTo>
                  <a:pt x="355342" y="337813"/>
                  <a:pt x="324592" y="348449"/>
                  <a:pt x="304800" y="371475"/>
                </a:cubicBezTo>
                <a:cubicBezTo>
                  <a:pt x="254416" y="415768"/>
                  <a:pt x="229448" y="472152"/>
                  <a:pt x="200025" y="523875"/>
                </a:cubicBezTo>
                <a:cubicBezTo>
                  <a:pt x="175105" y="570395"/>
                  <a:pt x="157261" y="599905"/>
                  <a:pt x="133350" y="647700"/>
                </a:cubicBezTo>
                <a:cubicBezTo>
                  <a:pt x="116051" y="718676"/>
                  <a:pt x="127735" y="689163"/>
                  <a:pt x="76200" y="800100"/>
                </a:cubicBezTo>
                <a:cubicBezTo>
                  <a:pt x="71882" y="810848"/>
                  <a:pt x="61825" y="824481"/>
                  <a:pt x="57150" y="838200"/>
                </a:cubicBezTo>
                <a:cubicBezTo>
                  <a:pt x="17517" y="975083"/>
                  <a:pt x="20293" y="991642"/>
                  <a:pt x="0" y="1133475"/>
                </a:cubicBezTo>
                <a:cubicBezTo>
                  <a:pt x="1344" y="1203961"/>
                  <a:pt x="7152" y="1293148"/>
                  <a:pt x="9525" y="1371600"/>
                </a:cubicBezTo>
                <a:cubicBezTo>
                  <a:pt x="15612" y="1407510"/>
                  <a:pt x="33849" y="1443326"/>
                  <a:pt x="47625" y="1476375"/>
                </a:cubicBezTo>
                <a:cubicBezTo>
                  <a:pt x="68757" y="1520938"/>
                  <a:pt x="146501" y="1635038"/>
                  <a:pt x="161925" y="1657350"/>
                </a:cubicBezTo>
                <a:cubicBezTo>
                  <a:pt x="178315" y="1678175"/>
                  <a:pt x="202927" y="1702484"/>
                  <a:pt x="219075" y="1724025"/>
                </a:cubicBezTo>
                <a:cubicBezTo>
                  <a:pt x="236671" y="1744922"/>
                  <a:pt x="247031" y="1773049"/>
                  <a:pt x="266700" y="1790700"/>
                </a:cubicBezTo>
                <a:cubicBezTo>
                  <a:pt x="295482" y="1817913"/>
                  <a:pt x="321375" y="1837358"/>
                  <a:pt x="352425" y="1857375"/>
                </a:cubicBezTo>
                <a:cubicBezTo>
                  <a:pt x="394755" y="1887419"/>
                  <a:pt x="442974" y="1906649"/>
                  <a:pt x="485775" y="1933575"/>
                </a:cubicBezTo>
                <a:cubicBezTo>
                  <a:pt x="577883" y="1961777"/>
                  <a:pt x="691195" y="2008700"/>
                  <a:pt x="790575" y="2009775"/>
                </a:cubicBezTo>
                <a:cubicBezTo>
                  <a:pt x="855461" y="2011655"/>
                  <a:pt x="947267" y="2027359"/>
                  <a:pt x="1028700" y="2019300"/>
                </a:cubicBezTo>
                <a:cubicBezTo>
                  <a:pt x="1321979" y="1999045"/>
                  <a:pt x="1388893" y="1999204"/>
                  <a:pt x="1600200" y="1971675"/>
                </a:cubicBezTo>
                <a:cubicBezTo>
                  <a:pt x="1654077" y="1960580"/>
                  <a:pt x="1621111" y="1963962"/>
                  <a:pt x="1666875" y="1952625"/>
                </a:cubicBezTo>
                <a:cubicBezTo>
                  <a:pt x="1760275" y="1926870"/>
                  <a:pt x="1842944" y="1913294"/>
                  <a:pt x="1933575" y="1885950"/>
                </a:cubicBezTo>
                <a:cubicBezTo>
                  <a:pt x="2017332" y="1861133"/>
                  <a:pt x="2181225" y="1800225"/>
                  <a:pt x="2181225" y="1800225"/>
                </a:cubicBezTo>
                <a:cubicBezTo>
                  <a:pt x="2289160" y="1708577"/>
                  <a:pt x="2201404" y="1805468"/>
                  <a:pt x="2314575" y="1657350"/>
                </a:cubicBezTo>
                <a:cubicBezTo>
                  <a:pt x="2335117" y="1637708"/>
                  <a:pt x="2355899" y="1621841"/>
                  <a:pt x="2371725" y="1600200"/>
                </a:cubicBezTo>
                <a:cubicBezTo>
                  <a:pt x="2406908" y="1542925"/>
                  <a:pt x="2433924" y="1470683"/>
                  <a:pt x="2486025" y="1409700"/>
                </a:cubicBezTo>
                <a:cubicBezTo>
                  <a:pt x="2563491" y="1294145"/>
                  <a:pt x="2517626" y="1361458"/>
                  <a:pt x="2581275" y="1247775"/>
                </a:cubicBezTo>
                <a:cubicBezTo>
                  <a:pt x="2587338" y="1197353"/>
                  <a:pt x="2596775" y="1149799"/>
                  <a:pt x="2609850" y="1104900"/>
                </a:cubicBezTo>
                <a:cubicBezTo>
                  <a:pt x="2615580" y="1072577"/>
                  <a:pt x="2630257" y="1043469"/>
                  <a:pt x="2638425" y="1009650"/>
                </a:cubicBezTo>
                <a:cubicBezTo>
                  <a:pt x="2650056" y="960025"/>
                  <a:pt x="2637188" y="910231"/>
                  <a:pt x="2647950" y="866775"/>
                </a:cubicBezTo>
                <a:cubicBezTo>
                  <a:pt x="2643659" y="822012"/>
                  <a:pt x="2650102" y="774208"/>
                  <a:pt x="2638425" y="723900"/>
                </a:cubicBezTo>
                <a:cubicBezTo>
                  <a:pt x="2637674" y="713697"/>
                  <a:pt x="2631241" y="706587"/>
                  <a:pt x="2628900" y="695325"/>
                </a:cubicBezTo>
                <a:cubicBezTo>
                  <a:pt x="2610609" y="634508"/>
                  <a:pt x="2599352" y="581384"/>
                  <a:pt x="2571750" y="523875"/>
                </a:cubicBezTo>
                <a:cubicBezTo>
                  <a:pt x="2564009" y="510087"/>
                  <a:pt x="2548879" y="499100"/>
                  <a:pt x="2543175" y="485775"/>
                </a:cubicBezTo>
                <a:cubicBezTo>
                  <a:pt x="2442813" y="307242"/>
                  <a:pt x="2542253" y="463488"/>
                  <a:pt x="2486025" y="381000"/>
                </a:cubicBezTo>
                <a:cubicBezTo>
                  <a:pt x="2469513" y="311744"/>
                  <a:pt x="2478574" y="324535"/>
                  <a:pt x="2400300" y="247650"/>
                </a:cubicBezTo>
                <a:cubicBezTo>
                  <a:pt x="2362035" y="212741"/>
                  <a:pt x="2317728" y="142139"/>
                  <a:pt x="2257425" y="123825"/>
                </a:cubicBezTo>
                <a:cubicBezTo>
                  <a:pt x="2092838" y="74457"/>
                  <a:pt x="2187591" y="114842"/>
                  <a:pt x="2076450" y="76200"/>
                </a:cubicBezTo>
                <a:cubicBezTo>
                  <a:pt x="2053912" y="69526"/>
                  <a:pt x="2038492" y="63084"/>
                  <a:pt x="2019300" y="57150"/>
                </a:cubicBezTo>
                <a:cubicBezTo>
                  <a:pt x="1830568" y="38147"/>
                  <a:pt x="1518570" y="49938"/>
                  <a:pt x="1323975" y="66675"/>
                </a:cubicBezTo>
                <a:cubicBezTo>
                  <a:pt x="1297378" y="66916"/>
                  <a:pt x="1229332" y="77879"/>
                  <a:pt x="1200150" y="85725"/>
                </a:cubicBezTo>
                <a:cubicBezTo>
                  <a:pt x="1164196" y="97809"/>
                  <a:pt x="1134332" y="114576"/>
                  <a:pt x="1104900" y="123825"/>
                </a:cubicBezTo>
                <a:cubicBezTo>
                  <a:pt x="1059793" y="136372"/>
                  <a:pt x="1075338" y="123657"/>
                  <a:pt x="1057275" y="142875"/>
                </a:cubicBezTo>
              </a:path>
            </a:pathLst>
          </a:custGeom>
          <a:ln w="57150">
            <a:extLst>
              <a:ext uri="{C807C97D-BFC1-408E-A445-0C87EB9F89A2}">
                <ask:lineSketchStyleProps xmlns:ask="http://schemas.microsoft.com/office/drawing/2018/sketchyshapes" sd="1286953201">
                  <a:custGeom>
                    <a:avLst/>
                    <a:gdLst>
                      <a:gd name="connsiteX0" fmla="*/ 933450 w 2647950"/>
                      <a:gd name="connsiteY0" fmla="*/ 0 h 2019300"/>
                      <a:gd name="connsiteX1" fmla="*/ 800100 w 2647950"/>
                      <a:gd name="connsiteY1" fmla="*/ 9525 h 2019300"/>
                      <a:gd name="connsiteX2" fmla="*/ 647700 w 2647950"/>
                      <a:gd name="connsiteY2" fmla="*/ 95250 h 2019300"/>
                      <a:gd name="connsiteX3" fmla="*/ 390525 w 2647950"/>
                      <a:gd name="connsiteY3" fmla="*/ 285750 h 2019300"/>
                      <a:gd name="connsiteX4" fmla="*/ 371475 w 2647950"/>
                      <a:gd name="connsiteY4" fmla="*/ 314325 h 2019300"/>
                      <a:gd name="connsiteX5" fmla="*/ 304800 w 2647950"/>
                      <a:gd name="connsiteY5" fmla="*/ 371475 h 2019300"/>
                      <a:gd name="connsiteX6" fmla="*/ 200025 w 2647950"/>
                      <a:gd name="connsiteY6" fmla="*/ 523875 h 2019300"/>
                      <a:gd name="connsiteX7" fmla="*/ 133350 w 2647950"/>
                      <a:gd name="connsiteY7" fmla="*/ 647700 h 2019300"/>
                      <a:gd name="connsiteX8" fmla="*/ 76200 w 2647950"/>
                      <a:gd name="connsiteY8" fmla="*/ 800100 h 2019300"/>
                      <a:gd name="connsiteX9" fmla="*/ 57150 w 2647950"/>
                      <a:gd name="connsiteY9" fmla="*/ 838200 h 2019300"/>
                      <a:gd name="connsiteX10" fmla="*/ 0 w 2647950"/>
                      <a:gd name="connsiteY10" fmla="*/ 1133475 h 2019300"/>
                      <a:gd name="connsiteX11" fmla="*/ 9525 w 2647950"/>
                      <a:gd name="connsiteY11" fmla="*/ 1371600 h 2019300"/>
                      <a:gd name="connsiteX12" fmla="*/ 47625 w 2647950"/>
                      <a:gd name="connsiteY12" fmla="*/ 1476375 h 2019300"/>
                      <a:gd name="connsiteX13" fmla="*/ 161925 w 2647950"/>
                      <a:gd name="connsiteY13" fmla="*/ 1657350 h 2019300"/>
                      <a:gd name="connsiteX14" fmla="*/ 219075 w 2647950"/>
                      <a:gd name="connsiteY14" fmla="*/ 1724025 h 2019300"/>
                      <a:gd name="connsiteX15" fmla="*/ 266700 w 2647950"/>
                      <a:gd name="connsiteY15" fmla="*/ 1790700 h 2019300"/>
                      <a:gd name="connsiteX16" fmla="*/ 352425 w 2647950"/>
                      <a:gd name="connsiteY16" fmla="*/ 1857375 h 2019300"/>
                      <a:gd name="connsiteX17" fmla="*/ 485775 w 2647950"/>
                      <a:gd name="connsiteY17" fmla="*/ 1933575 h 2019300"/>
                      <a:gd name="connsiteX18" fmla="*/ 790575 w 2647950"/>
                      <a:gd name="connsiteY18" fmla="*/ 2009775 h 2019300"/>
                      <a:gd name="connsiteX19" fmla="*/ 1028700 w 2647950"/>
                      <a:gd name="connsiteY19" fmla="*/ 2019300 h 2019300"/>
                      <a:gd name="connsiteX20" fmla="*/ 1600200 w 2647950"/>
                      <a:gd name="connsiteY20" fmla="*/ 1971675 h 2019300"/>
                      <a:gd name="connsiteX21" fmla="*/ 1666875 w 2647950"/>
                      <a:gd name="connsiteY21" fmla="*/ 1952625 h 2019300"/>
                      <a:gd name="connsiteX22" fmla="*/ 1933575 w 2647950"/>
                      <a:gd name="connsiteY22" fmla="*/ 1885950 h 2019300"/>
                      <a:gd name="connsiteX23" fmla="*/ 2181225 w 2647950"/>
                      <a:gd name="connsiteY23" fmla="*/ 1800225 h 2019300"/>
                      <a:gd name="connsiteX24" fmla="*/ 2314575 w 2647950"/>
                      <a:gd name="connsiteY24" fmla="*/ 1657350 h 2019300"/>
                      <a:gd name="connsiteX25" fmla="*/ 2371725 w 2647950"/>
                      <a:gd name="connsiteY25" fmla="*/ 1600200 h 2019300"/>
                      <a:gd name="connsiteX26" fmla="*/ 2486025 w 2647950"/>
                      <a:gd name="connsiteY26" fmla="*/ 1409700 h 2019300"/>
                      <a:gd name="connsiteX27" fmla="*/ 2581275 w 2647950"/>
                      <a:gd name="connsiteY27" fmla="*/ 1247775 h 2019300"/>
                      <a:gd name="connsiteX28" fmla="*/ 2609850 w 2647950"/>
                      <a:gd name="connsiteY28" fmla="*/ 1104900 h 2019300"/>
                      <a:gd name="connsiteX29" fmla="*/ 2638425 w 2647950"/>
                      <a:gd name="connsiteY29" fmla="*/ 1009650 h 2019300"/>
                      <a:gd name="connsiteX30" fmla="*/ 2647950 w 2647950"/>
                      <a:gd name="connsiteY30" fmla="*/ 866775 h 2019300"/>
                      <a:gd name="connsiteX31" fmla="*/ 2638425 w 2647950"/>
                      <a:gd name="connsiteY31" fmla="*/ 723900 h 2019300"/>
                      <a:gd name="connsiteX32" fmla="*/ 2628900 w 2647950"/>
                      <a:gd name="connsiteY32" fmla="*/ 695325 h 2019300"/>
                      <a:gd name="connsiteX33" fmla="*/ 2571750 w 2647950"/>
                      <a:gd name="connsiteY33" fmla="*/ 523875 h 2019300"/>
                      <a:gd name="connsiteX34" fmla="*/ 2543175 w 2647950"/>
                      <a:gd name="connsiteY34" fmla="*/ 485775 h 2019300"/>
                      <a:gd name="connsiteX35" fmla="*/ 2486025 w 2647950"/>
                      <a:gd name="connsiteY35" fmla="*/ 381000 h 2019300"/>
                      <a:gd name="connsiteX36" fmla="*/ 2400300 w 2647950"/>
                      <a:gd name="connsiteY36" fmla="*/ 247650 h 2019300"/>
                      <a:gd name="connsiteX37" fmla="*/ 2257425 w 2647950"/>
                      <a:gd name="connsiteY37" fmla="*/ 123825 h 2019300"/>
                      <a:gd name="connsiteX38" fmla="*/ 2076450 w 2647950"/>
                      <a:gd name="connsiteY38" fmla="*/ 76200 h 2019300"/>
                      <a:gd name="connsiteX39" fmla="*/ 2019300 w 2647950"/>
                      <a:gd name="connsiteY39" fmla="*/ 57150 h 2019300"/>
                      <a:gd name="connsiteX40" fmla="*/ 1323975 w 2647950"/>
                      <a:gd name="connsiteY40" fmla="*/ 66675 h 2019300"/>
                      <a:gd name="connsiteX41" fmla="*/ 1200150 w 2647950"/>
                      <a:gd name="connsiteY41" fmla="*/ 85725 h 2019300"/>
                      <a:gd name="connsiteX42" fmla="*/ 1104900 w 2647950"/>
                      <a:gd name="connsiteY42" fmla="*/ 123825 h 2019300"/>
                      <a:gd name="connsiteX43" fmla="*/ 1057275 w 2647950"/>
                      <a:gd name="connsiteY43" fmla="*/ 142875 h 201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2647950" h="2019300">
                        <a:moveTo>
                          <a:pt x="933450" y="0"/>
                        </a:moveTo>
                        <a:cubicBezTo>
                          <a:pt x="889000" y="3175"/>
                          <a:pt x="842376" y="-4567"/>
                          <a:pt x="800100" y="9525"/>
                        </a:cubicBezTo>
                        <a:cubicBezTo>
                          <a:pt x="744806" y="27956"/>
                          <a:pt x="694536" y="60557"/>
                          <a:pt x="647700" y="95250"/>
                        </a:cubicBezTo>
                        <a:cubicBezTo>
                          <a:pt x="561975" y="158750"/>
                          <a:pt x="449701" y="196985"/>
                          <a:pt x="390525" y="285750"/>
                        </a:cubicBezTo>
                        <a:cubicBezTo>
                          <a:pt x="384175" y="295275"/>
                          <a:pt x="379570" y="306230"/>
                          <a:pt x="371475" y="314325"/>
                        </a:cubicBezTo>
                        <a:cubicBezTo>
                          <a:pt x="350777" y="335023"/>
                          <a:pt x="323336" y="348820"/>
                          <a:pt x="304800" y="371475"/>
                        </a:cubicBezTo>
                        <a:cubicBezTo>
                          <a:pt x="265763" y="419187"/>
                          <a:pt x="232536" y="471497"/>
                          <a:pt x="200025" y="523875"/>
                        </a:cubicBezTo>
                        <a:cubicBezTo>
                          <a:pt x="175303" y="563705"/>
                          <a:pt x="155575" y="606425"/>
                          <a:pt x="133350" y="647700"/>
                        </a:cubicBezTo>
                        <a:cubicBezTo>
                          <a:pt x="114928" y="721389"/>
                          <a:pt x="125349" y="687759"/>
                          <a:pt x="76200" y="800100"/>
                        </a:cubicBezTo>
                        <a:cubicBezTo>
                          <a:pt x="70509" y="813109"/>
                          <a:pt x="61230" y="824600"/>
                          <a:pt x="57150" y="838200"/>
                        </a:cubicBezTo>
                        <a:cubicBezTo>
                          <a:pt x="15357" y="977508"/>
                          <a:pt x="18666" y="993477"/>
                          <a:pt x="0" y="1133475"/>
                        </a:cubicBezTo>
                        <a:cubicBezTo>
                          <a:pt x="3175" y="1212850"/>
                          <a:pt x="-1403" y="1292917"/>
                          <a:pt x="9525" y="1371600"/>
                        </a:cubicBezTo>
                        <a:cubicBezTo>
                          <a:pt x="14637" y="1408409"/>
                          <a:pt x="32532" y="1442416"/>
                          <a:pt x="47625" y="1476375"/>
                        </a:cubicBezTo>
                        <a:cubicBezTo>
                          <a:pt x="66300" y="1518393"/>
                          <a:pt x="146915" y="1636980"/>
                          <a:pt x="161925" y="1657350"/>
                        </a:cubicBezTo>
                        <a:cubicBezTo>
                          <a:pt x="179289" y="1680916"/>
                          <a:pt x="200990" y="1701008"/>
                          <a:pt x="219075" y="1724025"/>
                        </a:cubicBezTo>
                        <a:cubicBezTo>
                          <a:pt x="235949" y="1745501"/>
                          <a:pt x="247387" y="1771387"/>
                          <a:pt x="266700" y="1790700"/>
                        </a:cubicBezTo>
                        <a:cubicBezTo>
                          <a:pt x="292298" y="1816298"/>
                          <a:pt x="322103" y="1837600"/>
                          <a:pt x="352425" y="1857375"/>
                        </a:cubicBezTo>
                        <a:cubicBezTo>
                          <a:pt x="395307" y="1885341"/>
                          <a:pt x="438646" y="1913581"/>
                          <a:pt x="485775" y="1933575"/>
                        </a:cubicBezTo>
                        <a:cubicBezTo>
                          <a:pt x="575989" y="1971848"/>
                          <a:pt x="690426" y="2001868"/>
                          <a:pt x="790575" y="2009775"/>
                        </a:cubicBezTo>
                        <a:cubicBezTo>
                          <a:pt x="869767" y="2016027"/>
                          <a:pt x="949325" y="2016125"/>
                          <a:pt x="1028700" y="2019300"/>
                        </a:cubicBezTo>
                        <a:cubicBezTo>
                          <a:pt x="1322710" y="2000533"/>
                          <a:pt x="1383140" y="2009980"/>
                          <a:pt x="1600200" y="1971675"/>
                        </a:cubicBezTo>
                        <a:cubicBezTo>
                          <a:pt x="1654235" y="1962139"/>
                          <a:pt x="1621130" y="1964430"/>
                          <a:pt x="1666875" y="1952625"/>
                        </a:cubicBezTo>
                        <a:cubicBezTo>
                          <a:pt x="1755604" y="1929727"/>
                          <a:pt x="1845715" y="1911983"/>
                          <a:pt x="1933575" y="1885950"/>
                        </a:cubicBezTo>
                        <a:cubicBezTo>
                          <a:pt x="2017332" y="1861133"/>
                          <a:pt x="2181225" y="1800225"/>
                          <a:pt x="2181225" y="1800225"/>
                        </a:cubicBezTo>
                        <a:cubicBezTo>
                          <a:pt x="2288968" y="1710439"/>
                          <a:pt x="2191145" y="1798413"/>
                          <a:pt x="2314575" y="1657350"/>
                        </a:cubicBezTo>
                        <a:cubicBezTo>
                          <a:pt x="2332316" y="1637075"/>
                          <a:pt x="2356390" y="1622350"/>
                          <a:pt x="2371725" y="1600200"/>
                        </a:cubicBezTo>
                        <a:cubicBezTo>
                          <a:pt x="2413877" y="1539314"/>
                          <a:pt x="2444948" y="1471316"/>
                          <a:pt x="2486025" y="1409700"/>
                        </a:cubicBezTo>
                        <a:cubicBezTo>
                          <a:pt x="2558927" y="1300346"/>
                          <a:pt x="2527816" y="1354692"/>
                          <a:pt x="2581275" y="1247775"/>
                        </a:cubicBezTo>
                        <a:cubicBezTo>
                          <a:pt x="2590800" y="1200150"/>
                          <a:pt x="2598516" y="1152127"/>
                          <a:pt x="2609850" y="1104900"/>
                        </a:cubicBezTo>
                        <a:cubicBezTo>
                          <a:pt x="2617586" y="1072667"/>
                          <a:pt x="2633188" y="1042382"/>
                          <a:pt x="2638425" y="1009650"/>
                        </a:cubicBezTo>
                        <a:cubicBezTo>
                          <a:pt x="2645966" y="962519"/>
                          <a:pt x="2644775" y="914400"/>
                          <a:pt x="2647950" y="866775"/>
                        </a:cubicBezTo>
                        <a:cubicBezTo>
                          <a:pt x="2644775" y="819150"/>
                          <a:pt x="2643696" y="771339"/>
                          <a:pt x="2638425" y="723900"/>
                        </a:cubicBezTo>
                        <a:cubicBezTo>
                          <a:pt x="2637316" y="713921"/>
                          <a:pt x="2631658" y="704979"/>
                          <a:pt x="2628900" y="695325"/>
                        </a:cubicBezTo>
                        <a:cubicBezTo>
                          <a:pt x="2609708" y="628153"/>
                          <a:pt x="2604068" y="583125"/>
                          <a:pt x="2571750" y="523875"/>
                        </a:cubicBezTo>
                        <a:cubicBezTo>
                          <a:pt x="2564148" y="509938"/>
                          <a:pt x="2551174" y="499487"/>
                          <a:pt x="2543175" y="485775"/>
                        </a:cubicBezTo>
                        <a:cubicBezTo>
                          <a:pt x="2442329" y="312897"/>
                          <a:pt x="2544057" y="468048"/>
                          <a:pt x="2486025" y="381000"/>
                        </a:cubicBezTo>
                        <a:cubicBezTo>
                          <a:pt x="2468902" y="312510"/>
                          <a:pt x="2477646" y="324996"/>
                          <a:pt x="2400300" y="247650"/>
                        </a:cubicBezTo>
                        <a:cubicBezTo>
                          <a:pt x="2366358" y="213708"/>
                          <a:pt x="2309689" y="145831"/>
                          <a:pt x="2257425" y="123825"/>
                        </a:cubicBezTo>
                        <a:cubicBezTo>
                          <a:pt x="2100775" y="57867"/>
                          <a:pt x="2182622" y="102743"/>
                          <a:pt x="2076450" y="76200"/>
                        </a:cubicBezTo>
                        <a:cubicBezTo>
                          <a:pt x="2056969" y="71330"/>
                          <a:pt x="2038350" y="63500"/>
                          <a:pt x="2019300" y="57150"/>
                        </a:cubicBezTo>
                        <a:lnTo>
                          <a:pt x="1323975" y="66675"/>
                        </a:lnTo>
                        <a:cubicBezTo>
                          <a:pt x="1297639" y="67317"/>
                          <a:pt x="1233177" y="73930"/>
                          <a:pt x="1200150" y="85725"/>
                        </a:cubicBezTo>
                        <a:cubicBezTo>
                          <a:pt x="1167946" y="97226"/>
                          <a:pt x="1138075" y="115531"/>
                          <a:pt x="1104900" y="123825"/>
                        </a:cubicBezTo>
                        <a:cubicBezTo>
                          <a:pt x="1062444" y="134439"/>
                          <a:pt x="1076057" y="124093"/>
                          <a:pt x="1057275" y="142875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843DFC2B-DC27-40DB-9184-CBA030B5F7AC}"/>
              </a:ext>
            </a:extLst>
          </p:cNvPr>
          <p:cNvSpPr/>
          <p:nvPr/>
        </p:nvSpPr>
        <p:spPr>
          <a:xfrm rot="19819889">
            <a:off x="8607583" y="1516180"/>
            <a:ext cx="1740964" cy="914400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Toolbox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99B67B6-144F-431F-B83B-BD7E3DA98E19}"/>
              </a:ext>
            </a:extLst>
          </p:cNvPr>
          <p:cNvSpPr/>
          <p:nvPr/>
        </p:nvSpPr>
        <p:spPr>
          <a:xfrm rot="1833808">
            <a:off x="8205181" y="3308909"/>
            <a:ext cx="1577130" cy="914400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A36202-4DF4-4A50-86F1-5E9650942E7E}"/>
              </a:ext>
            </a:extLst>
          </p:cNvPr>
          <p:cNvGrpSpPr/>
          <p:nvPr/>
        </p:nvGrpSpPr>
        <p:grpSpPr>
          <a:xfrm>
            <a:off x="538548" y="2091160"/>
            <a:ext cx="1354603" cy="1433441"/>
            <a:chOff x="538548" y="2091160"/>
            <a:chExt cx="1354603" cy="1433441"/>
          </a:xfrm>
        </p:grpSpPr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AC1CA964-4820-4347-82EF-1B86121E53E4}"/>
                </a:ext>
              </a:extLst>
            </p:cNvPr>
            <p:cNvSpPr/>
            <p:nvPr/>
          </p:nvSpPr>
          <p:spPr>
            <a:xfrm>
              <a:off x="822305" y="2091160"/>
              <a:ext cx="451924" cy="76062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ylinder 18">
              <a:extLst>
                <a:ext uri="{FF2B5EF4-FFF2-40B4-BE49-F238E27FC236}">
                  <a16:creationId xmlns:a16="http://schemas.microsoft.com/office/drawing/2014/main" id="{2ACBCCA8-954F-43EB-843E-29DC992032C8}"/>
                </a:ext>
              </a:extLst>
            </p:cNvPr>
            <p:cNvSpPr/>
            <p:nvPr/>
          </p:nvSpPr>
          <p:spPr>
            <a:xfrm>
              <a:off x="1085058" y="2508886"/>
              <a:ext cx="481737" cy="46672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EF994E-7931-4EFD-87EF-EE6D268A1842}"/>
                </a:ext>
              </a:extLst>
            </p:cNvPr>
            <p:cNvSpPr txBox="1"/>
            <p:nvPr/>
          </p:nvSpPr>
          <p:spPr>
            <a:xfrm>
              <a:off x="538548" y="3001381"/>
              <a:ext cx="13546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Purchase Order </a:t>
              </a:r>
            </a:p>
            <a:p>
              <a:pPr algn="ctr"/>
              <a:r>
                <a:rPr lang="en-US" sz="1400" dirty="0"/>
                <a:t>System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95CA765-249D-4623-AED0-25AC317B9375}"/>
              </a:ext>
            </a:extLst>
          </p:cNvPr>
          <p:cNvSpPr txBox="1"/>
          <p:nvPr/>
        </p:nvSpPr>
        <p:spPr>
          <a:xfrm>
            <a:off x="9512747" y="2445915"/>
            <a:ext cx="23503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Get-</a:t>
            </a:r>
            <a:r>
              <a:rPr lang="en-US" dirty="0" err="1"/>
              <a:t>PoUsers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Get-</a:t>
            </a:r>
            <a:r>
              <a:rPr lang="en-US" dirty="0" err="1"/>
              <a:t>PoDepartments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Get-</a:t>
            </a:r>
            <a:r>
              <a:rPr lang="en-US" dirty="0" err="1"/>
              <a:t>PoList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Get-</a:t>
            </a:r>
            <a:r>
              <a:rPr lang="en-US" dirty="0" err="1"/>
              <a:t>PoCategories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7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/>
      <p:bldP spid="15" grpId="0" animBg="1"/>
      <p:bldP spid="26" grpId="0" animBg="1"/>
      <p:bldP spid="27" grpId="0" animBg="1"/>
      <p:bldP spid="14" grpId="0" animBg="1"/>
      <p:bldP spid="16" grpId="0" animBg="1"/>
      <p:bldP spid="24" grpId="0" animBg="1"/>
      <p:bldP spid="13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447038-DA2B-4C15-A2B1-1E857D7FE9E7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459A57F-1F79-4689-BAA7-3AECC5DE0406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0A206EC-BAD9-461C-80CF-C7CBE535263B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79E48C2-A268-41DE-AA38-79B36A6DA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BE1F437-5C0F-4D7C-8F84-CF664F011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92C145CF-CFF1-4BDF-8097-CEB8DA68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PowerShell Module Construction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5FFC51-6F1C-45E3-8296-09F07570A7F3}"/>
              </a:ext>
            </a:extLst>
          </p:cNvPr>
          <p:cNvSpPr/>
          <p:nvPr/>
        </p:nvSpPr>
        <p:spPr>
          <a:xfrm>
            <a:off x="6356198" y="1972607"/>
            <a:ext cx="1265912" cy="106678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A050F-76DF-4317-8AEE-59293E9148A4}"/>
              </a:ext>
            </a:extLst>
          </p:cNvPr>
          <p:cNvSpPr/>
          <p:nvPr/>
        </p:nvSpPr>
        <p:spPr>
          <a:xfrm>
            <a:off x="6464278" y="2069945"/>
            <a:ext cx="1265912" cy="106678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6207AC-AC3F-4543-B350-B384282AFCCC}"/>
              </a:ext>
            </a:extLst>
          </p:cNvPr>
          <p:cNvSpPr/>
          <p:nvPr/>
        </p:nvSpPr>
        <p:spPr>
          <a:xfrm>
            <a:off x="6576150" y="2167282"/>
            <a:ext cx="1265912" cy="106678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8CD0A4-9D17-4BE7-A91E-1A5F405DFFD3}"/>
              </a:ext>
            </a:extLst>
          </p:cNvPr>
          <p:cNvSpPr/>
          <p:nvPr/>
        </p:nvSpPr>
        <p:spPr>
          <a:xfrm>
            <a:off x="6688022" y="2264620"/>
            <a:ext cx="1260178" cy="10667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dirty="0"/>
              <a:t>Param ( . . . 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524DF9-AD1D-4589-AFE1-7AD477C2976E}"/>
              </a:ext>
            </a:extLst>
          </p:cNvPr>
          <p:cNvSpPr txBox="1"/>
          <p:nvPr/>
        </p:nvSpPr>
        <p:spPr>
          <a:xfrm>
            <a:off x="6350138" y="1603274"/>
            <a:ext cx="114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(.ps1 files)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DAB1C0-0E38-45C4-9148-89F6F3641854}"/>
              </a:ext>
            </a:extLst>
          </p:cNvPr>
          <p:cNvGrpSpPr/>
          <p:nvPr/>
        </p:nvGrpSpPr>
        <p:grpSpPr>
          <a:xfrm>
            <a:off x="3716739" y="1498136"/>
            <a:ext cx="1656480" cy="1429541"/>
            <a:chOff x="7754115" y="3436075"/>
            <a:chExt cx="1656480" cy="142954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B832D26-6BFA-4C6F-9759-7A7F52274D4B}"/>
                </a:ext>
              </a:extLst>
            </p:cNvPr>
            <p:cNvSpPr/>
            <p:nvPr/>
          </p:nvSpPr>
          <p:spPr>
            <a:xfrm>
              <a:off x="7912701" y="3838456"/>
              <a:ext cx="1392573" cy="102716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/>
                <a:t>Get-</a:t>
              </a:r>
              <a:r>
                <a:rPr lang="en-US" sz="800" dirty="0" err="1"/>
                <a:t>ChildItem</a:t>
              </a:r>
              <a:r>
                <a:rPr lang="en-US" sz="800" dirty="0"/>
                <a:t> $</a:t>
              </a:r>
              <a:r>
                <a:rPr lang="en-US" sz="800" dirty="0" err="1"/>
                <a:t>PSScriptRoot</a:t>
              </a:r>
              <a:r>
                <a:rPr lang="en-US" sz="800" dirty="0"/>
                <a:t> -Recurse | %{ . $_.</a:t>
              </a:r>
              <a:r>
                <a:rPr lang="en-US" sz="800" dirty="0" err="1"/>
                <a:t>FullName</a:t>
              </a:r>
              <a:r>
                <a:rPr lang="en-US" sz="800" dirty="0"/>
                <a:t>}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BE2CF8-182C-47C9-A52B-2DE5A0A3E8ED}"/>
                </a:ext>
              </a:extLst>
            </p:cNvPr>
            <p:cNvSpPr txBox="1"/>
            <p:nvPr/>
          </p:nvSpPr>
          <p:spPr>
            <a:xfrm>
              <a:off x="7754115" y="3436075"/>
              <a:ext cx="1656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PoSystem.psm1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9D810D-C4CA-4C8C-8E27-3DEA9A83844A}"/>
              </a:ext>
            </a:extLst>
          </p:cNvPr>
          <p:cNvGrpSpPr/>
          <p:nvPr/>
        </p:nvGrpSpPr>
        <p:grpSpPr>
          <a:xfrm>
            <a:off x="3742337" y="3133198"/>
            <a:ext cx="1788432" cy="1904010"/>
            <a:chOff x="9602074" y="3436075"/>
            <a:chExt cx="1788432" cy="190401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D2637A-29A3-46DB-998F-651E3CAB8896}"/>
                </a:ext>
              </a:extLst>
            </p:cNvPr>
            <p:cNvSpPr/>
            <p:nvPr/>
          </p:nvSpPr>
          <p:spPr>
            <a:xfrm>
              <a:off x="9734026" y="3838456"/>
              <a:ext cx="1656480" cy="15016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/>
                <a:t>Function Get-</a:t>
              </a:r>
              <a:r>
                <a:rPr lang="en-US" sz="800" dirty="0" err="1"/>
                <a:t>PoUsers</a:t>
              </a:r>
              <a:r>
                <a:rPr lang="en-US" sz="800" dirty="0"/>
                <a:t> {..}</a:t>
              </a:r>
            </a:p>
            <a:p>
              <a:r>
                <a:rPr lang="en-US" sz="800" dirty="0"/>
                <a:t>Function Get-</a:t>
              </a:r>
              <a:r>
                <a:rPr lang="en-US" sz="800" dirty="0" err="1"/>
                <a:t>PoDepartments</a:t>
              </a:r>
              <a:r>
                <a:rPr lang="en-US" sz="800" dirty="0"/>
                <a:t> {..}</a:t>
              </a:r>
            </a:p>
            <a:p>
              <a:r>
                <a:rPr lang="en-US" sz="800" dirty="0"/>
                <a:t>Function Get-</a:t>
              </a:r>
              <a:r>
                <a:rPr lang="en-US" sz="800" dirty="0" err="1"/>
                <a:t>PoList</a:t>
              </a:r>
              <a:r>
                <a:rPr lang="en-US" sz="800" dirty="0"/>
                <a:t> {..}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A99679-B9B9-43EE-ACE6-3C2386E8ECBF}"/>
                </a:ext>
              </a:extLst>
            </p:cNvPr>
            <p:cNvSpPr txBox="1"/>
            <p:nvPr/>
          </p:nvSpPr>
          <p:spPr>
            <a:xfrm>
              <a:off x="9602074" y="3436075"/>
              <a:ext cx="1656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PoSystem.psm1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BFE166-D400-481A-A059-0E57B27F5AF2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>
            <a:off x="5267898" y="2414097"/>
            <a:ext cx="1088300" cy="9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C1CC81-69F1-442A-B95F-16519719C86B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2732981" y="2414097"/>
            <a:ext cx="1142344" cy="70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62C84D-9609-437C-BDF6-D9F591FB6BEF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2732981" y="3116163"/>
            <a:ext cx="1141308" cy="1170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805378D-FC54-401B-A1FC-27A42555BEC9}"/>
              </a:ext>
            </a:extLst>
          </p:cNvPr>
          <p:cNvSpPr/>
          <p:nvPr/>
        </p:nvSpPr>
        <p:spPr>
          <a:xfrm>
            <a:off x="3221281" y="1916217"/>
            <a:ext cx="513490" cy="51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4802E5-0464-45C9-AB54-B6994A53610F}"/>
              </a:ext>
            </a:extLst>
          </p:cNvPr>
          <p:cNvSpPr/>
          <p:nvPr/>
        </p:nvSpPr>
        <p:spPr>
          <a:xfrm>
            <a:off x="3190780" y="4092845"/>
            <a:ext cx="513490" cy="513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6BF8F-021E-4180-9CFF-40AB2AB298E5}"/>
              </a:ext>
            </a:extLst>
          </p:cNvPr>
          <p:cNvGrpSpPr/>
          <p:nvPr/>
        </p:nvGrpSpPr>
        <p:grpSpPr>
          <a:xfrm>
            <a:off x="6189008" y="4036939"/>
            <a:ext cx="4512963" cy="1599575"/>
            <a:chOff x="6658814" y="3862102"/>
            <a:chExt cx="4512963" cy="1599575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61E7B92-F91E-4615-B1C4-FB9DC37E1A80}"/>
                </a:ext>
              </a:extLst>
            </p:cNvPr>
            <p:cNvSpPr/>
            <p:nvPr/>
          </p:nvSpPr>
          <p:spPr>
            <a:xfrm>
              <a:off x="6658814" y="4211598"/>
              <a:ext cx="4512963" cy="1250079"/>
            </a:xfrm>
            <a:prstGeom prst="rect">
              <a:avLst/>
            </a:prstGeom>
            <a:solidFill>
              <a:srgbClr val="24407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latin typeface="Lucida Sans" panose="020B0602030504020204" pitchFamily="34" charset="0"/>
                </a:rPr>
                <a:t>C:\&gt; Import-Module </a:t>
              </a:r>
              <a:r>
                <a:rPr lang="en-US" dirty="0" err="1">
                  <a:latin typeface="Lucida Sans" panose="020B0602030504020204" pitchFamily="34" charset="0"/>
                </a:rPr>
                <a:t>PoSystem</a:t>
              </a:r>
              <a:endParaRPr lang="en-US" dirty="0">
                <a:latin typeface="Lucida Sans" panose="020B0602030504020204" pitchFamily="34" charset="0"/>
              </a:endParaRPr>
            </a:p>
            <a:p>
              <a:r>
                <a:rPr lang="en-US" dirty="0">
                  <a:latin typeface="Lucida Sans" panose="020B0602030504020204" pitchFamily="34" charset="0"/>
                </a:rPr>
                <a:t>C:\&gt; Get-</a:t>
              </a:r>
              <a:r>
                <a:rPr lang="en-US" dirty="0" err="1">
                  <a:latin typeface="Lucida Sans" panose="020B0602030504020204" pitchFamily="34" charset="0"/>
                </a:rPr>
                <a:t>PoUsers</a:t>
              </a:r>
              <a:r>
                <a:rPr lang="en-US" dirty="0">
                  <a:latin typeface="Lucida Sans" panose="020B0602030504020204" pitchFamily="34" charset="0"/>
                </a:rPr>
                <a:t> –Dept 4</a:t>
              </a:r>
            </a:p>
            <a:p>
              <a:r>
                <a:rPr lang="en-US" dirty="0">
                  <a:latin typeface="Lucida Sans" panose="020B0602030504020204" pitchFamily="34" charset="0"/>
                </a:rPr>
                <a:t>C:\&gt; Get-</a:t>
              </a:r>
              <a:r>
                <a:rPr lang="en-US" dirty="0" err="1">
                  <a:latin typeface="Lucida Sans" panose="020B0602030504020204" pitchFamily="34" charset="0"/>
                </a:rPr>
                <a:t>PoDepartments</a:t>
              </a:r>
              <a:endParaRPr lang="en-US" dirty="0">
                <a:latin typeface="Lucida Sans" panose="020B0602030504020204" pitchFamily="34" charset="0"/>
              </a:endParaRPr>
            </a:p>
            <a:p>
              <a:r>
                <a:rPr lang="en-US" dirty="0">
                  <a:latin typeface="Lucida Sans" panose="020B0602030504020204" pitchFamily="34" charset="0"/>
                </a:rPr>
                <a:t>C:\&gt; Get-</a:t>
              </a:r>
              <a:r>
                <a:rPr lang="en-US" dirty="0" err="1">
                  <a:latin typeface="Lucida Sans" panose="020B0602030504020204" pitchFamily="34" charset="0"/>
                </a:rPr>
                <a:t>PoList</a:t>
              </a:r>
              <a:r>
                <a:rPr lang="en-US" dirty="0">
                  <a:latin typeface="Lucida Sans" panose="020B0602030504020204" pitchFamily="34" charset="0"/>
                </a:rPr>
                <a:t> –Type Rejected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7C7C27C-C504-48AD-858D-914E1E2FD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8814" y="3862102"/>
              <a:ext cx="4512963" cy="33666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sp>
        <p:nvSpPr>
          <p:cNvPr id="30" name="Arrow: Left 29">
            <a:extLst>
              <a:ext uri="{FF2B5EF4-FFF2-40B4-BE49-F238E27FC236}">
                <a16:creationId xmlns:a16="http://schemas.microsoft.com/office/drawing/2014/main" id="{253D17CC-22DF-42B4-860A-FED7718D527D}"/>
              </a:ext>
            </a:extLst>
          </p:cNvPr>
          <p:cNvSpPr/>
          <p:nvPr/>
        </p:nvSpPr>
        <p:spPr>
          <a:xfrm>
            <a:off x="7994216" y="2578855"/>
            <a:ext cx="1386709" cy="283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51CC45-8ED3-47A5-BA64-873D15D0DFA7}"/>
              </a:ext>
            </a:extLst>
          </p:cNvPr>
          <p:cNvGrpSpPr/>
          <p:nvPr/>
        </p:nvGrpSpPr>
        <p:grpSpPr>
          <a:xfrm>
            <a:off x="1062825" y="1956117"/>
            <a:ext cx="1670156" cy="2281871"/>
            <a:chOff x="1062825" y="1956117"/>
            <a:chExt cx="1670156" cy="228187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58D2D4-2E19-4AEF-A732-33A515F3FFEE}"/>
                </a:ext>
              </a:extLst>
            </p:cNvPr>
            <p:cNvGrpSpPr/>
            <p:nvPr/>
          </p:nvGrpSpPr>
          <p:grpSpPr>
            <a:xfrm>
              <a:off x="1062825" y="1956117"/>
              <a:ext cx="1670156" cy="1910860"/>
              <a:chOff x="7985574" y="1369980"/>
              <a:chExt cx="1670156" cy="191086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7ECD23-108D-491B-89B4-D30A1B0F84BF}"/>
                  </a:ext>
                </a:extLst>
              </p:cNvPr>
              <p:cNvSpPr/>
              <p:nvPr/>
            </p:nvSpPr>
            <p:spPr>
              <a:xfrm>
                <a:off x="7985574" y="1779211"/>
                <a:ext cx="1670156" cy="15016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sz="800" dirty="0"/>
                  <a:t>@{</a:t>
                </a:r>
              </a:p>
              <a:p>
                <a:r>
                  <a:rPr lang="en-US" sz="800" dirty="0"/>
                  <a:t>  </a:t>
                </a:r>
                <a:r>
                  <a:rPr lang="en-US" sz="800" dirty="0" err="1"/>
                  <a:t>RootModule</a:t>
                </a:r>
                <a:r>
                  <a:rPr lang="en-US" sz="800" dirty="0"/>
                  <a:t> = ‘.\PoSystem.psm1’</a:t>
                </a:r>
              </a:p>
              <a:p>
                <a:r>
                  <a:rPr lang="en-US" sz="800" dirty="0"/>
                  <a:t>  GUID = ‘234098ab-1334-3445-…’</a:t>
                </a:r>
              </a:p>
              <a:p>
                <a:r>
                  <a:rPr lang="en-US" sz="800" dirty="0"/>
                  <a:t>  Author = ‘Freddie Mercury’</a:t>
                </a:r>
              </a:p>
              <a:p>
                <a:r>
                  <a:rPr lang="en-US" sz="800" dirty="0"/>
                  <a:t>  </a:t>
                </a:r>
                <a:r>
                  <a:rPr lang="en-US" sz="800" dirty="0" err="1"/>
                  <a:t>ModuleVersion</a:t>
                </a:r>
                <a:r>
                  <a:rPr lang="en-US" sz="800" dirty="0"/>
                  <a:t> = ‘1.0.0’</a:t>
                </a:r>
              </a:p>
              <a:p>
                <a:r>
                  <a:rPr lang="en-US" sz="800" dirty="0"/>
                  <a:t>  Description = ‘…’</a:t>
                </a:r>
              </a:p>
              <a:p>
                <a:r>
                  <a:rPr lang="en-US" sz="800" dirty="0"/>
                  <a:t>  </a:t>
                </a:r>
                <a:r>
                  <a:rPr lang="en-US" sz="800" dirty="0" err="1"/>
                  <a:t>FunctionsToExport</a:t>
                </a:r>
                <a:r>
                  <a:rPr lang="en-US" sz="800" dirty="0"/>
                  <a:t> = @(..)</a:t>
                </a:r>
              </a:p>
              <a:p>
                <a:r>
                  <a:rPr lang="en-US" sz="800" dirty="0"/>
                  <a:t>  …</a:t>
                </a:r>
              </a:p>
              <a:p>
                <a:r>
                  <a:rPr lang="en-US" sz="800" dirty="0"/>
                  <a:t>  …</a:t>
                </a:r>
              </a:p>
              <a:p>
                <a:r>
                  <a:rPr lang="en-US" sz="800" dirty="0"/>
                  <a:t>}</a:t>
                </a:r>
                <a:endParaRPr 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FB224F-F770-41EC-803F-E36E42654CE5}"/>
                  </a:ext>
                </a:extLst>
              </p:cNvPr>
              <p:cNvSpPr txBox="1"/>
              <p:nvPr/>
            </p:nvSpPr>
            <p:spPr>
              <a:xfrm>
                <a:off x="8048790" y="1369980"/>
                <a:ext cx="1593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PoSystem.psd1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11653A-786B-468E-9309-A00D33CF254E}"/>
                </a:ext>
              </a:extLst>
            </p:cNvPr>
            <p:cNvSpPr txBox="1"/>
            <p:nvPr/>
          </p:nvSpPr>
          <p:spPr>
            <a:xfrm>
              <a:off x="1328035" y="3868656"/>
              <a:ext cx="1139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</a:rPr>
                <a:t>(manifest)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5A79ED9-4618-4154-B24E-DC7567F17AD4}"/>
              </a:ext>
            </a:extLst>
          </p:cNvPr>
          <p:cNvSpPr/>
          <p:nvPr/>
        </p:nvSpPr>
        <p:spPr>
          <a:xfrm>
            <a:off x="6695771" y="2265964"/>
            <a:ext cx="1265912" cy="10667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dirty="0"/>
              <a:t>Function Get-</a:t>
            </a:r>
            <a:r>
              <a:rPr lang="en-US" sz="800" dirty="0" err="1"/>
              <a:t>PoUsers</a:t>
            </a:r>
            <a:r>
              <a:rPr lang="en-US" sz="800" dirty="0"/>
              <a:t> {..}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952216-D757-40F5-B478-1C340F497BAD}"/>
              </a:ext>
            </a:extLst>
          </p:cNvPr>
          <p:cNvSpPr/>
          <p:nvPr/>
        </p:nvSpPr>
        <p:spPr>
          <a:xfrm>
            <a:off x="9500334" y="2198309"/>
            <a:ext cx="1679272" cy="1027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dirty="0"/>
              <a:t>Param (</a:t>
            </a:r>
          </a:p>
          <a:p>
            <a:r>
              <a:rPr lang="en-US" sz="800" dirty="0"/>
              <a:t>  [parameter(Mandatory)]</a:t>
            </a:r>
          </a:p>
          <a:p>
            <a:r>
              <a:rPr lang="en-US" sz="800" dirty="0"/>
              <a:t>  [int] $Dept</a:t>
            </a:r>
          </a:p>
          <a:p>
            <a:r>
              <a:rPr lang="en-US" sz="800" dirty="0"/>
              <a:t>)</a:t>
            </a:r>
          </a:p>
          <a:p>
            <a:r>
              <a:rPr lang="en-US" sz="800" dirty="0"/>
              <a:t>Try {..}</a:t>
            </a:r>
          </a:p>
          <a:p>
            <a:r>
              <a:rPr lang="en-US" sz="800" dirty="0"/>
              <a:t>Catch {..}</a:t>
            </a:r>
          </a:p>
          <a:p>
            <a:endParaRPr lang="en-US" sz="8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CE91245-DACC-4911-AC1C-9ECC8C6F2E9C}"/>
              </a:ext>
            </a:extLst>
          </p:cNvPr>
          <p:cNvSpPr/>
          <p:nvPr/>
        </p:nvSpPr>
        <p:spPr>
          <a:xfrm>
            <a:off x="9895539" y="2518250"/>
            <a:ext cx="1679272" cy="10598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rgbClr val="FF0000"/>
                </a:solidFill>
              </a:rPr>
              <a:t>Function Get-</a:t>
            </a:r>
            <a:r>
              <a:rPr lang="en-US" sz="800" b="1" dirty="0" err="1">
                <a:solidFill>
                  <a:srgbClr val="FF0000"/>
                </a:solidFill>
              </a:rPr>
              <a:t>PoUsers</a:t>
            </a:r>
            <a:r>
              <a:rPr lang="en-US" sz="800" b="1" dirty="0">
                <a:solidFill>
                  <a:srgbClr val="FF0000"/>
                </a:solidFill>
              </a:rPr>
              <a:t> {</a:t>
            </a:r>
          </a:p>
          <a:p>
            <a:r>
              <a:rPr lang="en-US" sz="800" dirty="0"/>
              <a:t>  Param (</a:t>
            </a:r>
          </a:p>
          <a:p>
            <a:r>
              <a:rPr lang="en-US" sz="800" dirty="0"/>
              <a:t>    [parameter(Mandatory)]</a:t>
            </a:r>
          </a:p>
          <a:p>
            <a:r>
              <a:rPr lang="en-US" sz="800" dirty="0"/>
              <a:t>    [int] $Dept</a:t>
            </a:r>
          </a:p>
          <a:p>
            <a:r>
              <a:rPr lang="en-US" sz="800" dirty="0"/>
              <a:t>  )</a:t>
            </a:r>
          </a:p>
          <a:p>
            <a:r>
              <a:rPr lang="en-US" sz="800" dirty="0"/>
              <a:t>  Try {..}</a:t>
            </a:r>
          </a:p>
          <a:p>
            <a:r>
              <a:rPr lang="en-US" sz="800" dirty="0"/>
              <a:t>  Catch {..}</a:t>
            </a:r>
          </a:p>
          <a:p>
            <a:r>
              <a:rPr lang="en-US" sz="800" b="1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47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8" grpId="0"/>
      <p:bldP spid="41" grpId="0" animBg="1"/>
      <p:bldP spid="42" grpId="0" animBg="1"/>
      <p:bldP spid="30" grpId="0" animBg="1"/>
      <p:bldP spid="30" grpId="1" animBg="1"/>
      <p:bldP spid="37" grpId="0" animBg="1"/>
      <p:bldP spid="45" grpId="0" animBg="1"/>
      <p:bldP spid="45" grpId="1" animBg="1"/>
      <p:bldP spid="47" grpId="0" animBg="1"/>
      <p:bldP spid="4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PowerShell Modules: Best Practices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17364-B1EB-42DA-89B9-E91E6B35924D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D0D68A-3BC7-469C-9421-69F046C5B26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56DEF-9091-45BF-BE62-6D7678804AF4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2926DD-A250-4A44-BE8C-E4B459BD0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9997804-A1E2-4116-847C-DBC3929B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pic>
        <p:nvPicPr>
          <p:cNvPr id="6146" name="Picture 2" descr="Image result for cheering">
            <a:extLst>
              <a:ext uri="{FF2B5EF4-FFF2-40B4-BE49-F238E27FC236}">
                <a16:creationId xmlns:a16="http://schemas.microsoft.com/office/drawing/2014/main" id="{74AFF36C-E5BA-4BFD-B9C3-CA070C28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2885755"/>
            <a:ext cx="3664950" cy="18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3FB853-B5ED-4187-B800-429CBB373BF4}"/>
              </a:ext>
            </a:extLst>
          </p:cNvPr>
          <p:cNvSpPr txBox="1"/>
          <p:nvPr/>
        </p:nvSpPr>
        <p:spPr>
          <a:xfrm>
            <a:off x="666750" y="4690743"/>
            <a:ext cx="366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Get it Working!</a:t>
            </a:r>
          </a:p>
        </p:txBody>
      </p:sp>
      <p:pic>
        <p:nvPicPr>
          <p:cNvPr id="6148" name="Picture 4" descr="Image result for shocked crowd">
            <a:extLst>
              <a:ext uri="{FF2B5EF4-FFF2-40B4-BE49-F238E27FC236}">
                <a16:creationId xmlns:a16="http://schemas.microsoft.com/office/drawing/2014/main" id="{20151E22-7006-4D94-A5A6-6675BDFED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2881564"/>
            <a:ext cx="3352800" cy="181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569E6B-F12E-49D2-87F0-71C4615C7D81}"/>
              </a:ext>
            </a:extLst>
          </p:cNvPr>
          <p:cNvSpPr txBox="1"/>
          <p:nvPr/>
        </p:nvSpPr>
        <p:spPr>
          <a:xfrm>
            <a:off x="4552950" y="4690743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 Comments</a:t>
            </a:r>
          </a:p>
        </p:txBody>
      </p:sp>
      <p:pic>
        <p:nvPicPr>
          <p:cNvPr id="6152" name="Picture 8" descr="Image result for grocery store mess">
            <a:extLst>
              <a:ext uri="{FF2B5EF4-FFF2-40B4-BE49-F238E27FC236}">
                <a16:creationId xmlns:a16="http://schemas.microsoft.com/office/drawing/2014/main" id="{1FE6C5AB-D545-4FA3-BDE7-3BD9BB1BB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000" y="2883553"/>
            <a:ext cx="3311441" cy="180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1CBA7C-58E7-42C7-83D8-2D81B5142ABA}"/>
              </a:ext>
            </a:extLst>
          </p:cNvPr>
          <p:cNvSpPr txBox="1"/>
          <p:nvPr/>
        </p:nvSpPr>
        <p:spPr>
          <a:xfrm>
            <a:off x="8127000" y="4690743"/>
            <a:ext cx="331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Clean Up!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11FFE78-9B22-4C13-8A7A-D20438F37E70}"/>
              </a:ext>
            </a:extLst>
          </p:cNvPr>
          <p:cNvSpPr/>
          <p:nvPr/>
        </p:nvSpPr>
        <p:spPr>
          <a:xfrm>
            <a:off x="1352549" y="1846884"/>
            <a:ext cx="2257425" cy="931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1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CC347FB-B638-415B-A6B9-29D52626ADEA}"/>
              </a:ext>
            </a:extLst>
          </p:cNvPr>
          <p:cNvSpPr/>
          <p:nvPr/>
        </p:nvSpPr>
        <p:spPr>
          <a:xfrm>
            <a:off x="5100637" y="1846884"/>
            <a:ext cx="2257425" cy="93152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0918B31-BEB5-4F51-9563-09B841694C52}"/>
              </a:ext>
            </a:extLst>
          </p:cNvPr>
          <p:cNvSpPr/>
          <p:nvPr/>
        </p:nvSpPr>
        <p:spPr>
          <a:xfrm>
            <a:off x="8654007" y="1846884"/>
            <a:ext cx="2257425" cy="93152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2083D-73FA-4867-ACFC-899A49C312A7}"/>
              </a:ext>
            </a:extLst>
          </p:cNvPr>
          <p:cNvSpPr txBox="1"/>
          <p:nvPr/>
        </p:nvSpPr>
        <p:spPr>
          <a:xfrm>
            <a:off x="5154535" y="5027000"/>
            <a:ext cx="21496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Script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Function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Code Comments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77761C-5CD6-435D-96AF-295B4258E663}"/>
              </a:ext>
            </a:extLst>
          </p:cNvPr>
          <p:cNvSpPr txBox="1"/>
          <p:nvPr/>
        </p:nvSpPr>
        <p:spPr>
          <a:xfrm>
            <a:off x="8654007" y="5027000"/>
            <a:ext cx="2166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Refactor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Refactor some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Keep Refactoring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8762DF-4CA2-4B9F-A05F-11B2939C034D}"/>
              </a:ext>
            </a:extLst>
          </p:cNvPr>
          <p:cNvSpPr txBox="1"/>
          <p:nvPr/>
        </p:nvSpPr>
        <p:spPr>
          <a:xfrm>
            <a:off x="1502638" y="5043551"/>
            <a:ext cx="1598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Verify Results</a:t>
            </a:r>
          </a:p>
        </p:txBody>
      </p:sp>
    </p:spTree>
    <p:extLst>
      <p:ext uri="{BB962C8B-B14F-4D97-AF65-F5344CB8AC3E}">
        <p14:creationId xmlns:p14="http://schemas.microsoft.com/office/powerpoint/2010/main" val="296988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7" grpId="0"/>
      <p:bldP spid="14" grpId="0" animBg="1"/>
      <p:bldP spid="22" grpId="0" animBg="1"/>
      <p:bldP spid="23" grpId="0" animBg="1"/>
      <p:bldP spid="15" grpId="0"/>
      <p:bldP spid="25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E2D5-DB0C-4F67-B7BF-810FAD26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2EE08-F97C-44BF-B363-5BA39B00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(just pretend to pay attention and he’ll move on)</a:t>
            </a:r>
          </a:p>
          <a:p>
            <a:r>
              <a:rPr lang="en-US" dirty="0"/>
              <a:t>I live in Virginia Beach, VA / wife / 4 kids / 2 dogs / 1 cat</a:t>
            </a:r>
          </a:p>
          <a:p>
            <a:r>
              <a:rPr lang="en-US" dirty="0"/>
              <a:t>Consultant @ Catapult Systems - Austin, TX</a:t>
            </a:r>
          </a:p>
          <a:p>
            <a:pPr lvl="1"/>
            <a:r>
              <a:rPr lang="en-US" dirty="0"/>
              <a:t>EUD mgt (SCCM/MDT/Intune), AD/AAD, O365, Azure, SQL, Scripting</a:t>
            </a:r>
          </a:p>
          <a:p>
            <a:r>
              <a:rPr lang="en-US" dirty="0"/>
              <a:t>Social Stuff:</a:t>
            </a:r>
          </a:p>
          <a:p>
            <a:pPr lvl="1"/>
            <a:r>
              <a:rPr lang="en-US" dirty="0"/>
              <a:t>Twitter: </a:t>
            </a:r>
            <a:r>
              <a:rPr lang="en-US" dirty="0">
                <a:solidFill>
                  <a:srgbClr val="0070C0"/>
                </a:solidFill>
              </a:rPr>
              <a:t>@</a:t>
            </a:r>
            <a:r>
              <a:rPr lang="en-US" dirty="0" err="1">
                <a:solidFill>
                  <a:srgbClr val="0070C0"/>
                </a:solidFill>
              </a:rPr>
              <a:t>skatterbrainzz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 Best way to reach me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/>
              <a:t>Blog: </a:t>
            </a:r>
            <a:r>
              <a:rPr lang="en-US" dirty="0">
                <a:hlinkClick r:id="rId2"/>
              </a:rPr>
              <a:t>https://skatterbrainz.wordpress.com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GitHub: </a:t>
            </a:r>
            <a:r>
              <a:rPr lang="en-US" dirty="0">
                <a:solidFill>
                  <a:srgbClr val="0070C0"/>
                </a:solidFill>
              </a:rPr>
              <a:t>@Skatterbrainz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8E86F-F6FC-4F77-AB74-CFCB03EB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617" y="4646933"/>
            <a:ext cx="1449766" cy="144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5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latin typeface="Candara" panose="020E0502030303020204" pitchFamily="34" charset="0"/>
              </a:rPr>
              <a:t>Sponsors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pPr algn="ctr"/>
            <a:endParaRPr lang="en-US" sz="4400" dirty="0"/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~~ Place Holder ~~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6AC5E9-D4EA-4ED0-B9FD-B9B4A54B47C9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8E372D-460F-4F58-9B1E-01822DDF4080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FEA87E-4279-4BD8-B714-F0C49A8582BB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59F3D5C-B7C9-4C51-8ADA-B4574802A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2DA66F6-432B-4CA3-9BC5-1425710C1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B76996-AD57-4E29-8ABB-1E4D59969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79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C600-6C74-4854-B967-E5838ADB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0413C-FBE5-465A-A71E-F9B4E2297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Groups !! (tip: Meetup.com) </a:t>
            </a:r>
          </a:p>
          <a:p>
            <a:r>
              <a:rPr lang="en-US" dirty="0"/>
              <a:t>Twitter!  Follow the speakers (and who we follow)</a:t>
            </a:r>
          </a:p>
          <a:p>
            <a:r>
              <a:rPr lang="en-US" dirty="0"/>
              <a:t>Pluralsight courses</a:t>
            </a:r>
          </a:p>
          <a:p>
            <a:r>
              <a:rPr lang="en-US" dirty="0"/>
              <a:t>Books: PS Conference Book (</a:t>
            </a:r>
            <a:r>
              <a:rPr lang="en-US" dirty="0" err="1"/>
              <a:t>LeanPub</a:t>
            </a:r>
            <a:r>
              <a:rPr lang="en-US"/>
              <a:t>), MEAP</a:t>
            </a:r>
            <a:endParaRPr lang="en-US" dirty="0"/>
          </a:p>
          <a:p>
            <a:r>
              <a:rPr lang="en-US" dirty="0"/>
              <a:t>Twitch: Chrissie, Mark E. Kraus</a:t>
            </a:r>
          </a:p>
          <a:p>
            <a:r>
              <a:rPr lang="en-US" dirty="0"/>
              <a:t>PowerShell.org</a:t>
            </a:r>
          </a:p>
        </p:txBody>
      </p:sp>
    </p:spTree>
    <p:extLst>
      <p:ext uri="{BB962C8B-B14F-4D97-AF65-F5344CB8AC3E}">
        <p14:creationId xmlns:p14="http://schemas.microsoft.com/office/powerpoint/2010/main" val="717257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31CCBB-A303-47E5-8E58-5414037A341E}"/>
              </a:ext>
            </a:extLst>
          </p:cNvPr>
          <p:cNvSpPr txBox="1"/>
          <p:nvPr/>
        </p:nvSpPr>
        <p:spPr>
          <a:xfrm>
            <a:off x="3903316" y="2568059"/>
            <a:ext cx="43853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rgbClr val="00206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5485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31CCBB-A303-47E5-8E58-5414037A341E}"/>
              </a:ext>
            </a:extLst>
          </p:cNvPr>
          <p:cNvSpPr txBox="1"/>
          <p:nvPr/>
        </p:nvSpPr>
        <p:spPr>
          <a:xfrm>
            <a:off x="3916365" y="2615684"/>
            <a:ext cx="4359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rgbClr val="00B0F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5210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E567-EDCA-412D-B235-BC35F3AA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whoamyou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4116E-8447-411D-98D6-C617B0644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Raise Your Hand if You Have ever…</a:t>
            </a:r>
          </a:p>
          <a:p>
            <a:pPr lvl="1"/>
            <a:r>
              <a:rPr lang="en-US" dirty="0"/>
              <a:t>Installed and used a PowerShell Module? </a:t>
            </a:r>
          </a:p>
          <a:p>
            <a:pPr lvl="2"/>
            <a:r>
              <a:rPr lang="en-US" dirty="0"/>
              <a:t>(You probably have, and didn’t know it)</a:t>
            </a:r>
          </a:p>
          <a:p>
            <a:pPr lvl="1"/>
            <a:r>
              <a:rPr lang="en-US" dirty="0"/>
              <a:t>Written your own PowerShell Module?</a:t>
            </a:r>
          </a:p>
          <a:p>
            <a:pPr lvl="1"/>
            <a:r>
              <a:rPr lang="en-US" dirty="0"/>
              <a:t>Have a GitHub account?</a:t>
            </a:r>
          </a:p>
          <a:p>
            <a:pPr lvl="1"/>
            <a:r>
              <a:rPr lang="en-US" dirty="0"/>
              <a:t>Use Visual Studio Code (or Visual Studio)?</a:t>
            </a:r>
          </a:p>
          <a:p>
            <a:pPr lvl="1"/>
            <a:r>
              <a:rPr lang="en-US" dirty="0"/>
              <a:t>Found a word that rhymes with ‘module’?</a:t>
            </a:r>
          </a:p>
          <a:p>
            <a:pPr lvl="1"/>
            <a:r>
              <a:rPr lang="en-US" dirty="0"/>
              <a:t>Wondered if I really look like a Martian?</a:t>
            </a:r>
          </a:p>
        </p:txBody>
      </p:sp>
    </p:spTree>
    <p:extLst>
      <p:ext uri="{BB962C8B-B14F-4D97-AF65-F5344CB8AC3E}">
        <p14:creationId xmlns:p14="http://schemas.microsoft.com/office/powerpoint/2010/main" val="37150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04CC7-B4E9-4814-845C-ECE4EF362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PowerShell Modules / Session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A9042-1151-4C23-8A0F-8381C4BE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490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Candara" panose="020E0502030303020204" pitchFamily="34" charset="0"/>
              </a:rPr>
              <a:t>What this Session will be about:</a:t>
            </a:r>
          </a:p>
          <a:p>
            <a:pPr lvl="1"/>
            <a:r>
              <a:rPr lang="en-US" u="sng" dirty="0">
                <a:latin typeface="Candara" panose="020E0502030303020204" pitchFamily="34" charset="0"/>
              </a:rPr>
              <a:t>High-level</a:t>
            </a:r>
            <a:r>
              <a:rPr lang="en-US" dirty="0">
                <a:latin typeface="Candara" panose="020E0502030303020204" pitchFamily="34" charset="0"/>
              </a:rPr>
              <a:t> view of PowerShell modules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How to find the right modules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When to use modules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Knowing when to Install vs Create</a:t>
            </a:r>
          </a:p>
          <a:p>
            <a:r>
              <a:rPr lang="en-US" dirty="0">
                <a:solidFill>
                  <a:srgbClr val="C00000"/>
                </a:solidFill>
                <a:latin typeface="Candara" panose="020E0502030303020204" pitchFamily="34" charset="0"/>
              </a:rPr>
              <a:t>What this Session will NOT be about: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Detailed view of PowerShell Modules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Module development techniques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Words that rhyme with module</a:t>
            </a:r>
          </a:p>
          <a:p>
            <a:pPr lvl="1"/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417364-B1EB-42DA-89B9-E91E6B35924D}"/>
              </a:ext>
            </a:extLst>
          </p:cNvPr>
          <p:cNvGrpSpPr/>
          <p:nvPr/>
        </p:nvGrpSpPr>
        <p:grpSpPr>
          <a:xfrm>
            <a:off x="0" y="5776566"/>
            <a:ext cx="12192001" cy="1081434"/>
            <a:chOff x="0" y="5776566"/>
            <a:chExt cx="12192001" cy="10814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D0D68A-3BC7-469C-9421-69F046C5B261}"/>
                </a:ext>
              </a:extLst>
            </p:cNvPr>
            <p:cNvSpPr/>
            <p:nvPr/>
          </p:nvSpPr>
          <p:spPr>
            <a:xfrm>
              <a:off x="0" y="6098596"/>
              <a:ext cx="12192001" cy="75940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0">
                  <a:srgbClr val="0070C0"/>
                </a:gs>
                <a:gs pos="9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1556DEF-9091-45BF-BE62-6D7678804AF4}"/>
                </a:ext>
              </a:extLst>
            </p:cNvPr>
            <p:cNvGrpSpPr/>
            <p:nvPr/>
          </p:nvGrpSpPr>
          <p:grpSpPr>
            <a:xfrm>
              <a:off x="136116" y="5776566"/>
              <a:ext cx="1766413" cy="974090"/>
              <a:chOff x="705301" y="2052365"/>
              <a:chExt cx="5603844" cy="309024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12926DD-A250-4A44-BE8C-E4B459BD0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301" y="2052365"/>
                <a:ext cx="5603844" cy="309024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9997804-A1E2-4116-847C-DBC3929B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4843" y="2298120"/>
                <a:ext cx="4484760" cy="2473126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</p:pic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243493-C984-4E34-B004-89AA7F43B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50" y="1690688"/>
            <a:ext cx="2295525" cy="2178803"/>
          </a:xfrm>
          <a:prstGeom prst="rect">
            <a:avLst/>
          </a:prstGeom>
        </p:spPr>
      </p:pic>
      <p:pic>
        <p:nvPicPr>
          <p:cNvPr id="1026" name="Picture 2" descr="Image result for angry baby">
            <a:extLst>
              <a:ext uri="{FF2B5EF4-FFF2-40B4-BE49-F238E27FC236}">
                <a16:creationId xmlns:a16="http://schemas.microsoft.com/office/drawing/2014/main" id="{7262265B-1FD4-437E-98C3-E4774779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64" y="1687283"/>
            <a:ext cx="3271360" cy="21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D6E6986-2DFF-4BEA-9DA5-F8474E3EB7A7}"/>
              </a:ext>
            </a:extLst>
          </p:cNvPr>
          <p:cNvSpPr/>
          <p:nvPr/>
        </p:nvSpPr>
        <p:spPr>
          <a:xfrm>
            <a:off x="10201275" y="1919664"/>
            <a:ext cx="1152525" cy="86042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112475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ABBA-FCAD-418C-8DCB-3C16E19A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PowerShell Modules: Level 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C3555-B97F-43E9-8B30-F4551BD843B6}"/>
              </a:ext>
            </a:extLst>
          </p:cNvPr>
          <p:cNvSpPr txBox="1"/>
          <p:nvPr/>
        </p:nvSpPr>
        <p:spPr>
          <a:xfrm>
            <a:off x="4564206" y="4383009"/>
            <a:ext cx="588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Understanding of Modules (enter the temple)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7DC97-55EA-4EF4-BD37-A46B3DE3F266}"/>
              </a:ext>
            </a:extLst>
          </p:cNvPr>
          <p:cNvSpPr txBox="1"/>
          <p:nvPr/>
        </p:nvSpPr>
        <p:spPr>
          <a:xfrm>
            <a:off x="4564206" y="3029866"/>
            <a:ext cx="4665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Creating modules (pebble-snatcher)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930EFB-0EDA-4B74-9205-78644C873872}"/>
              </a:ext>
            </a:extLst>
          </p:cNvPr>
          <p:cNvSpPr txBox="1"/>
          <p:nvPr/>
        </p:nvSpPr>
        <p:spPr>
          <a:xfrm>
            <a:off x="4564206" y="1551203"/>
            <a:ext cx="7627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Super Brainiac mind-melting stuff (invents new martial arts)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588C0B02-62AE-4B9A-A3AD-C1039E654EF9}"/>
              </a:ext>
            </a:extLst>
          </p:cNvPr>
          <p:cNvSpPr/>
          <p:nvPr/>
        </p:nvSpPr>
        <p:spPr>
          <a:xfrm flipH="1">
            <a:off x="372149" y="3918625"/>
            <a:ext cx="1986532" cy="771787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Here</a:t>
            </a:r>
          </a:p>
        </p:txBody>
      </p:sp>
      <p:pic>
        <p:nvPicPr>
          <p:cNvPr id="2050" name="Picture 2" descr="Image result for kung fu beginner">
            <a:extLst>
              <a:ext uri="{FF2B5EF4-FFF2-40B4-BE49-F238E27FC236}">
                <a16:creationId xmlns:a16="http://schemas.microsoft.com/office/drawing/2014/main" id="{73CD52F5-610B-46CA-91DE-B0B685B1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0" b="20171"/>
          <a:stretch/>
        </p:blipFill>
        <p:spPr bwMode="auto">
          <a:xfrm>
            <a:off x="2466522" y="2953120"/>
            <a:ext cx="18820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kung fu kids">
            <a:extLst>
              <a:ext uri="{FF2B5EF4-FFF2-40B4-BE49-F238E27FC236}">
                <a16:creationId xmlns:a16="http://schemas.microsoft.com/office/drawing/2014/main" id="{667CC68A-2949-49F5-8921-575A66219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0000" b="14523"/>
          <a:stretch/>
        </p:blipFill>
        <p:spPr bwMode="auto">
          <a:xfrm>
            <a:off x="2466522" y="4383009"/>
            <a:ext cx="1882002" cy="11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ung fu girl">
            <a:extLst>
              <a:ext uri="{FF2B5EF4-FFF2-40B4-BE49-F238E27FC236}">
                <a16:creationId xmlns:a16="http://schemas.microsoft.com/office/drawing/2014/main" id="{8F237E88-A43D-4FBE-A89A-06C3EA91B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t="11485" r="17421" b="10055"/>
          <a:stretch/>
        </p:blipFill>
        <p:spPr bwMode="auto">
          <a:xfrm>
            <a:off x="2466522" y="1438274"/>
            <a:ext cx="1882002" cy="14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18919A-349D-4262-85E2-5FFCBBA8A09E}"/>
              </a:ext>
            </a:extLst>
          </p:cNvPr>
          <p:cNvGrpSpPr/>
          <p:nvPr/>
        </p:nvGrpSpPr>
        <p:grpSpPr>
          <a:xfrm>
            <a:off x="4745746" y="4949898"/>
            <a:ext cx="639625" cy="401033"/>
            <a:chOff x="8802433" y="2946037"/>
            <a:chExt cx="639625" cy="401033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082B01-4916-4CCC-AF9B-C11085B04600}"/>
                </a:ext>
              </a:extLst>
            </p:cNvPr>
            <p:cNvSpPr/>
            <p:nvPr/>
          </p:nvSpPr>
          <p:spPr>
            <a:xfrm>
              <a:off x="8875138" y="2946037"/>
              <a:ext cx="494213" cy="153842"/>
            </a:xfrm>
            <a:prstGeom prst="rect">
              <a:avLst/>
            </a:prstGeom>
            <a:grp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iagonal Stripe 3">
              <a:extLst>
                <a:ext uri="{FF2B5EF4-FFF2-40B4-BE49-F238E27FC236}">
                  <a16:creationId xmlns:a16="http://schemas.microsoft.com/office/drawing/2014/main" id="{D5CCC5B7-47FF-4398-BE3A-2A335E9CD151}"/>
                </a:ext>
              </a:extLst>
            </p:cNvPr>
            <p:cNvSpPr/>
            <p:nvPr/>
          </p:nvSpPr>
          <p:spPr>
            <a:xfrm rot="8045738">
              <a:off x="9094580" y="2999593"/>
              <a:ext cx="219075" cy="475880"/>
            </a:xfrm>
            <a:prstGeom prst="diagStripe">
              <a:avLst/>
            </a:prstGeom>
            <a:grp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Diagonal Stripe 12">
              <a:extLst>
                <a:ext uri="{FF2B5EF4-FFF2-40B4-BE49-F238E27FC236}">
                  <a16:creationId xmlns:a16="http://schemas.microsoft.com/office/drawing/2014/main" id="{669A5A18-28D7-41B2-8661-44C6D6B22D2B}"/>
                </a:ext>
              </a:extLst>
            </p:cNvPr>
            <p:cNvSpPr/>
            <p:nvPr/>
          </p:nvSpPr>
          <p:spPr>
            <a:xfrm rot="13554262" flipH="1">
              <a:off x="8930835" y="2999593"/>
              <a:ext cx="219075" cy="475880"/>
            </a:xfrm>
            <a:prstGeom prst="diagStripe">
              <a:avLst/>
            </a:prstGeom>
            <a:grp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E02138-0F48-44CD-9D83-F0E93F901553}"/>
              </a:ext>
            </a:extLst>
          </p:cNvPr>
          <p:cNvGrpSpPr/>
          <p:nvPr/>
        </p:nvGrpSpPr>
        <p:grpSpPr>
          <a:xfrm>
            <a:off x="4745746" y="3627129"/>
            <a:ext cx="639625" cy="401033"/>
            <a:chOff x="8802433" y="2946037"/>
            <a:chExt cx="639625" cy="401033"/>
          </a:xfrm>
          <a:solidFill>
            <a:srgbClr val="00B0F0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05E392-DC8D-4854-8CC2-515B90FC2786}"/>
                </a:ext>
              </a:extLst>
            </p:cNvPr>
            <p:cNvSpPr/>
            <p:nvPr/>
          </p:nvSpPr>
          <p:spPr>
            <a:xfrm>
              <a:off x="8875138" y="2946037"/>
              <a:ext cx="494213" cy="1538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iagonal Stripe 16">
              <a:extLst>
                <a:ext uri="{FF2B5EF4-FFF2-40B4-BE49-F238E27FC236}">
                  <a16:creationId xmlns:a16="http://schemas.microsoft.com/office/drawing/2014/main" id="{FE79CBDB-11DA-4897-BD27-E93D461A9C30}"/>
                </a:ext>
              </a:extLst>
            </p:cNvPr>
            <p:cNvSpPr/>
            <p:nvPr/>
          </p:nvSpPr>
          <p:spPr>
            <a:xfrm rot="8045738">
              <a:off x="9094580" y="2999593"/>
              <a:ext cx="219075" cy="475880"/>
            </a:xfrm>
            <a:prstGeom prst="diagStrip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Diagonal Stripe 17">
              <a:extLst>
                <a:ext uri="{FF2B5EF4-FFF2-40B4-BE49-F238E27FC236}">
                  <a16:creationId xmlns:a16="http://schemas.microsoft.com/office/drawing/2014/main" id="{73B47E8E-9D5C-4D33-909D-34450157DA6F}"/>
                </a:ext>
              </a:extLst>
            </p:cNvPr>
            <p:cNvSpPr/>
            <p:nvPr/>
          </p:nvSpPr>
          <p:spPr>
            <a:xfrm rot="13554262" flipH="1">
              <a:off x="8930835" y="2999593"/>
              <a:ext cx="219075" cy="475880"/>
            </a:xfrm>
            <a:prstGeom prst="diagStrip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823FCD-6A3D-4293-AA21-18B88C4DD050}"/>
              </a:ext>
            </a:extLst>
          </p:cNvPr>
          <p:cNvGrpSpPr/>
          <p:nvPr/>
        </p:nvGrpSpPr>
        <p:grpSpPr>
          <a:xfrm>
            <a:off x="4745746" y="2105082"/>
            <a:ext cx="639625" cy="401033"/>
            <a:chOff x="8802433" y="2946037"/>
            <a:chExt cx="639625" cy="401033"/>
          </a:xfrm>
          <a:solidFill>
            <a:schemeClr val="bg1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7A21E3-BB73-46CC-B4F2-594DF31E5342}"/>
                </a:ext>
              </a:extLst>
            </p:cNvPr>
            <p:cNvSpPr/>
            <p:nvPr/>
          </p:nvSpPr>
          <p:spPr>
            <a:xfrm>
              <a:off x="8875138" y="2946037"/>
              <a:ext cx="494213" cy="15384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iagonal Stripe 20">
              <a:extLst>
                <a:ext uri="{FF2B5EF4-FFF2-40B4-BE49-F238E27FC236}">
                  <a16:creationId xmlns:a16="http://schemas.microsoft.com/office/drawing/2014/main" id="{FA15182F-315C-45FF-965C-95142E7C38FA}"/>
                </a:ext>
              </a:extLst>
            </p:cNvPr>
            <p:cNvSpPr/>
            <p:nvPr/>
          </p:nvSpPr>
          <p:spPr>
            <a:xfrm rot="8045738">
              <a:off x="9094580" y="2999593"/>
              <a:ext cx="219075" cy="475880"/>
            </a:xfrm>
            <a:prstGeom prst="diagStrip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Diagonal Stripe 21">
              <a:extLst>
                <a:ext uri="{FF2B5EF4-FFF2-40B4-BE49-F238E27FC236}">
                  <a16:creationId xmlns:a16="http://schemas.microsoft.com/office/drawing/2014/main" id="{AD1E3F95-4FFE-4591-9F11-8663B2A439AD}"/>
                </a:ext>
              </a:extLst>
            </p:cNvPr>
            <p:cNvSpPr/>
            <p:nvPr/>
          </p:nvSpPr>
          <p:spPr>
            <a:xfrm rot="13554262" flipH="1">
              <a:off x="8930835" y="2999593"/>
              <a:ext cx="219075" cy="475880"/>
            </a:xfrm>
            <a:prstGeom prst="diagStrip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26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F4B1-642E-423F-A248-EA5C0DC5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Saturday – Related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82DAC-B083-417E-B0B9-F3914F434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DbaTools</a:t>
            </a:r>
            <a:r>
              <a:rPr lang="en-US" dirty="0"/>
              <a:t> to Automate Database Migrations – </a:t>
            </a:r>
            <a:r>
              <a:rPr lang="en-US" dirty="0">
                <a:solidFill>
                  <a:srgbClr val="0070C0"/>
                </a:solidFill>
              </a:rPr>
              <a:t>Joshua </a:t>
            </a:r>
            <a:r>
              <a:rPr lang="en-US" dirty="0" err="1">
                <a:solidFill>
                  <a:srgbClr val="0070C0"/>
                </a:solidFill>
              </a:rPr>
              <a:t>Corrick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Crossing the Divide – A System Administrator’s Path to DevOps – </a:t>
            </a:r>
            <a:r>
              <a:rPr lang="en-US" dirty="0">
                <a:solidFill>
                  <a:srgbClr val="0070C0"/>
                </a:solidFill>
              </a:rPr>
              <a:t>Dave Carroll</a:t>
            </a:r>
          </a:p>
          <a:p>
            <a:r>
              <a:rPr lang="en-US" dirty="0"/>
              <a:t>Search Event Logs Like a Boss – </a:t>
            </a:r>
            <a:r>
              <a:rPr lang="en-US" dirty="0">
                <a:solidFill>
                  <a:srgbClr val="0070C0"/>
                </a:solidFill>
              </a:rPr>
              <a:t>Phil </a:t>
            </a:r>
            <a:r>
              <a:rPr lang="en-US" dirty="0" err="1">
                <a:solidFill>
                  <a:srgbClr val="0070C0"/>
                </a:solidFill>
              </a:rPr>
              <a:t>Bossman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Code. Commit. Deploy. Starting your 3 step journey to utilizing Pipelines – </a:t>
            </a:r>
            <a:r>
              <a:rPr lang="en-US" dirty="0">
                <a:solidFill>
                  <a:srgbClr val="0070C0"/>
                </a:solidFill>
              </a:rPr>
              <a:t>Stephen </a:t>
            </a:r>
            <a:r>
              <a:rPr lang="en-US" dirty="0" err="1">
                <a:solidFill>
                  <a:srgbClr val="0070C0"/>
                </a:solidFill>
              </a:rPr>
              <a:t>Valdinger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2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FCCA-401E-4184-9C1D-21127726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Modules are Toolboxes with Tools</a:t>
            </a:r>
          </a:p>
        </p:txBody>
      </p:sp>
      <p:pic>
        <p:nvPicPr>
          <p:cNvPr id="2050" name="Picture 2" descr="Image result for toolbox">
            <a:extLst>
              <a:ext uri="{FF2B5EF4-FFF2-40B4-BE49-F238E27FC236}">
                <a16:creationId xmlns:a16="http://schemas.microsoft.com/office/drawing/2014/main" id="{70C34612-56E3-479D-8126-F22E3D55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50" y="2382823"/>
            <a:ext cx="2092354" cy="209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cago Case 95-8594 MMST21CARTW Military-Ready Extra Large Electronic Tool Case">
            <a:extLst>
              <a:ext uri="{FF2B5EF4-FFF2-40B4-BE49-F238E27FC236}">
                <a16:creationId xmlns:a16="http://schemas.microsoft.com/office/drawing/2014/main" id="{C1BA880B-AD2A-4AA2-8A73-2CDBF1E2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225" y="1955334"/>
            <a:ext cx="3091518" cy="309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oolbox networking">
            <a:extLst>
              <a:ext uri="{FF2B5EF4-FFF2-40B4-BE49-F238E27FC236}">
                <a16:creationId xmlns:a16="http://schemas.microsoft.com/office/drawing/2014/main" id="{948B7329-DEF9-48A6-BE8A-94DF23EBA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64" y="2212836"/>
            <a:ext cx="2432327" cy="24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0A7D205A-B09B-49F7-8A73-07FC7EE0F5AC}"/>
              </a:ext>
            </a:extLst>
          </p:cNvPr>
          <p:cNvSpPr/>
          <p:nvPr/>
        </p:nvSpPr>
        <p:spPr>
          <a:xfrm rot="19965117">
            <a:off x="3257379" y="1785536"/>
            <a:ext cx="1448150" cy="72529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E04847D9-4415-40D6-988E-4C1817A4A456}"/>
              </a:ext>
            </a:extLst>
          </p:cNvPr>
          <p:cNvSpPr/>
          <p:nvPr/>
        </p:nvSpPr>
        <p:spPr>
          <a:xfrm rot="19965117">
            <a:off x="6628875" y="1836325"/>
            <a:ext cx="1448150" cy="72529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D5AD4D0-775B-4CE7-BF97-21348F326691}"/>
              </a:ext>
            </a:extLst>
          </p:cNvPr>
          <p:cNvSpPr/>
          <p:nvPr/>
        </p:nvSpPr>
        <p:spPr>
          <a:xfrm rot="19965117">
            <a:off x="9886250" y="1589113"/>
            <a:ext cx="1448150" cy="725298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CBA25299-1B57-4A11-9089-2FE200A920D4}"/>
              </a:ext>
            </a:extLst>
          </p:cNvPr>
          <p:cNvSpPr/>
          <p:nvPr/>
        </p:nvSpPr>
        <p:spPr>
          <a:xfrm rot="1843470">
            <a:off x="2639629" y="4002520"/>
            <a:ext cx="1448150" cy="725298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04E279E-DD5F-4D74-97B5-C6D78C53045C}"/>
              </a:ext>
            </a:extLst>
          </p:cNvPr>
          <p:cNvSpPr/>
          <p:nvPr/>
        </p:nvSpPr>
        <p:spPr>
          <a:xfrm rot="1843470">
            <a:off x="6137708" y="4002519"/>
            <a:ext cx="1448150" cy="725298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533BAA0-A237-4E15-84A4-115367CAC406}"/>
              </a:ext>
            </a:extLst>
          </p:cNvPr>
          <p:cNvSpPr/>
          <p:nvPr/>
        </p:nvSpPr>
        <p:spPr>
          <a:xfrm rot="1843470">
            <a:off x="9621631" y="4002519"/>
            <a:ext cx="1448150" cy="725298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60E4B-3FA8-4729-A780-9CCB200D8C90}"/>
              </a:ext>
            </a:extLst>
          </p:cNvPr>
          <p:cNvSpPr txBox="1"/>
          <p:nvPr/>
        </p:nvSpPr>
        <p:spPr>
          <a:xfrm>
            <a:off x="1627223" y="5046851"/>
            <a:ext cx="165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Automotive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D29B5A-BAEB-4B8E-850B-5638A016A41D}"/>
              </a:ext>
            </a:extLst>
          </p:cNvPr>
          <p:cNvSpPr txBox="1"/>
          <p:nvPr/>
        </p:nvSpPr>
        <p:spPr>
          <a:xfrm>
            <a:off x="5270778" y="5046851"/>
            <a:ext cx="1315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Electrical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648FCF-CB3E-4D4D-B3FB-F3BB71E6125D}"/>
              </a:ext>
            </a:extLst>
          </p:cNvPr>
          <p:cNvSpPr txBox="1"/>
          <p:nvPr/>
        </p:nvSpPr>
        <p:spPr>
          <a:xfrm>
            <a:off x="8424204" y="5046851"/>
            <a:ext cx="164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92228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" presetClass="entr" presetSubtype="3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4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5FCCA-401E-4184-9C1D-21127726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PowerShell Module is a Tool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0346CDF5-54E9-453D-8447-8A46AD745E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615151"/>
            <a:ext cx="71437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6B265E-3EF6-463F-A56D-A80942C3BC45}"/>
              </a:ext>
            </a:extLst>
          </p:cNvPr>
          <p:cNvSpPr txBox="1"/>
          <p:nvPr/>
        </p:nvSpPr>
        <p:spPr>
          <a:xfrm>
            <a:off x="5235668" y="5615651"/>
            <a:ext cx="172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(Tool, the band)</a:t>
            </a:r>
          </a:p>
        </p:txBody>
      </p:sp>
    </p:spTree>
    <p:extLst>
      <p:ext uri="{BB962C8B-B14F-4D97-AF65-F5344CB8AC3E}">
        <p14:creationId xmlns:p14="http://schemas.microsoft.com/office/powerpoint/2010/main" val="131332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Saturday_template.potx" id="{1558A2F7-93A1-4304-84BF-EB460CFE8176}" vid="{2059604E-30DD-4E58-AC2A-4D963846C1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7412</TotalTime>
  <Words>1479</Words>
  <Application>Microsoft Office PowerPoint</Application>
  <PresentationFormat>Widescreen</PresentationFormat>
  <Paragraphs>331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Candara</vt:lpstr>
      <vt:lpstr>Lucida Console</vt:lpstr>
      <vt:lpstr>Lucida Sans</vt:lpstr>
      <vt:lpstr>Stencil</vt:lpstr>
      <vt:lpstr>Office Theme</vt:lpstr>
      <vt:lpstr>Don’t Reinvent Another Wheel (if you don’t have to)</vt:lpstr>
      <vt:lpstr>Sponsors</vt:lpstr>
      <vt:lpstr>whoami</vt:lpstr>
      <vt:lpstr>whoamyou</vt:lpstr>
      <vt:lpstr>PowerShell Modules / Session Overview</vt:lpstr>
      <vt:lpstr>PowerShell Modules: Level 100</vt:lpstr>
      <vt:lpstr>PowerShell Saturday – Related Sessions</vt:lpstr>
      <vt:lpstr>PowerShell Modules are Toolboxes with Tools</vt:lpstr>
      <vt:lpstr>A PowerShell Module is a Tool</vt:lpstr>
      <vt:lpstr>PowerShell Modules: Access to the World</vt:lpstr>
      <vt:lpstr>PowerShell Modules as Building Blocks </vt:lpstr>
      <vt:lpstr>PowerShell Module Commands</vt:lpstr>
      <vt:lpstr>Finding PowerShell Modules</vt:lpstr>
      <vt:lpstr>Finding PowerShell Modules</vt:lpstr>
      <vt:lpstr>Where Do Modules Get Installed?</vt:lpstr>
      <vt:lpstr>PowerShell Module Installation Path</vt:lpstr>
      <vt:lpstr>PowerShell Module Installations</vt:lpstr>
      <vt:lpstr>Imaginary Pretend Scenarios</vt:lpstr>
      <vt:lpstr>PowerShell Modules: Strategies</vt:lpstr>
      <vt:lpstr>PowerShell Modules: Demo 3.1</vt:lpstr>
      <vt:lpstr>PowerShell Modules: Demo 3.2</vt:lpstr>
      <vt:lpstr>PowerShell Modules: Demo 3.3</vt:lpstr>
      <vt:lpstr>PowerShell Modules: Demo 3.4</vt:lpstr>
      <vt:lpstr>PowerShell Modules: Demo 3.5</vt:lpstr>
      <vt:lpstr>PowerShell Modules – Popular Selections</vt:lpstr>
      <vt:lpstr>What if you need to make a module?</vt:lpstr>
      <vt:lpstr>When a Module Might be Better</vt:lpstr>
      <vt:lpstr>PowerShell Module Construction</vt:lpstr>
      <vt:lpstr>PowerShell Modules: Best Practices</vt:lpstr>
      <vt:lpstr>Sponsors</vt:lpstr>
      <vt:lpstr>Learn More!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 Bossman</dc:creator>
  <cp:lastModifiedBy>David Stein</cp:lastModifiedBy>
  <cp:revision>179</cp:revision>
  <dcterms:created xsi:type="dcterms:W3CDTF">2019-08-24T02:03:00Z</dcterms:created>
  <dcterms:modified xsi:type="dcterms:W3CDTF">2019-10-02T16:36:14Z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2ad69f-4850-464b-9f29-c492bafb7623_Enabled">
    <vt:lpwstr>True</vt:lpwstr>
  </property>
  <property fmtid="{D5CDD505-2E9C-101B-9397-08002B2CF9AE}" pid="3" name="MSIP_Label_d12ad69f-4850-464b-9f29-c492bafb7623_SiteId">
    <vt:lpwstr>d0659de2-684e-49bd-9b1f-1fd4cd0942d9</vt:lpwstr>
  </property>
  <property fmtid="{D5CDD505-2E9C-101B-9397-08002B2CF9AE}" pid="4" name="MSIP_Label_d12ad69f-4850-464b-9f29-c492bafb7623_Owner">
    <vt:lpwstr>david.stein@catapultsystems.com</vt:lpwstr>
  </property>
  <property fmtid="{D5CDD505-2E9C-101B-9397-08002B2CF9AE}" pid="5" name="MSIP_Label_d12ad69f-4850-464b-9f29-c492bafb7623_SetDate">
    <vt:lpwstr>2019-09-15T16:48:04.2463079Z</vt:lpwstr>
  </property>
  <property fmtid="{D5CDD505-2E9C-101B-9397-08002B2CF9AE}" pid="6" name="MSIP_Label_d12ad69f-4850-464b-9f29-c492bafb7623_Name">
    <vt:lpwstr>Sensitive (General Business)</vt:lpwstr>
  </property>
  <property fmtid="{D5CDD505-2E9C-101B-9397-08002B2CF9AE}" pid="7" name="MSIP_Label_d12ad69f-4850-464b-9f29-c492bafb7623_Application">
    <vt:lpwstr>Microsoft Azure Information Protection</vt:lpwstr>
  </property>
  <property fmtid="{D5CDD505-2E9C-101B-9397-08002B2CF9AE}" pid="8" name="MSIP_Label_d12ad69f-4850-464b-9f29-c492bafb7623_ActionId">
    <vt:lpwstr>7d06fb91-0239-4b22-933e-681fc2d77daf</vt:lpwstr>
  </property>
  <property fmtid="{D5CDD505-2E9C-101B-9397-08002B2CF9AE}" pid="9" name="MSIP_Label_d12ad69f-4850-464b-9f29-c492bafb7623_Extended_MSFT_Method">
    <vt:lpwstr>Automatic</vt:lpwstr>
  </property>
  <property fmtid="{D5CDD505-2E9C-101B-9397-08002B2CF9AE}" pid="10" name="Sensitivity">
    <vt:lpwstr>Sensitive (General Business)</vt:lpwstr>
  </property>
</Properties>
</file>